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96" r:id="rId3"/>
    <p:sldId id="307" r:id="rId4"/>
    <p:sldId id="360" r:id="rId5"/>
    <p:sldId id="293" r:id="rId6"/>
    <p:sldId id="295" r:id="rId7"/>
    <p:sldId id="331" r:id="rId8"/>
    <p:sldId id="333" r:id="rId9"/>
    <p:sldId id="334" r:id="rId10"/>
    <p:sldId id="335" r:id="rId11"/>
    <p:sldId id="336" r:id="rId12"/>
    <p:sldId id="337" r:id="rId13"/>
    <p:sldId id="310" r:id="rId14"/>
    <p:sldId id="321" r:id="rId15"/>
    <p:sldId id="338" r:id="rId16"/>
    <p:sldId id="339" r:id="rId17"/>
    <p:sldId id="342" r:id="rId18"/>
    <p:sldId id="341" r:id="rId19"/>
    <p:sldId id="344" r:id="rId20"/>
    <p:sldId id="299" r:id="rId21"/>
    <p:sldId id="350" r:id="rId22"/>
    <p:sldId id="345" r:id="rId23"/>
    <p:sldId id="346" r:id="rId24"/>
    <p:sldId id="359" r:id="rId25"/>
    <p:sldId id="347" r:id="rId26"/>
    <p:sldId id="348" r:id="rId27"/>
    <p:sldId id="319" r:id="rId28"/>
    <p:sldId id="330" r:id="rId29"/>
    <p:sldId id="316" r:id="rId30"/>
    <p:sldId id="317" r:id="rId31"/>
    <p:sldId id="351" r:id="rId32"/>
    <p:sldId id="353" r:id="rId33"/>
    <p:sldId id="354" r:id="rId34"/>
    <p:sldId id="355" r:id="rId35"/>
    <p:sldId id="356" r:id="rId36"/>
    <p:sldId id="358" r:id="rId37"/>
    <p:sldId id="312" r:id="rId38"/>
    <p:sldId id="357" r:id="rId39"/>
    <p:sldId id="361" r:id="rId40"/>
    <p:sldId id="276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88757" autoAdjust="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270BA6E4-4280-4632-91A9-20F7C75931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587A6867-7BE8-4EA9-8E21-D93840E0590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414806CD-29E5-4623-B47E-8D4FDA9A88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D285F4A6-2567-462A-95DB-329500A29B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07F9967A-5397-4704-A052-F0198D8083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B050A921-7529-4085-9306-943F1C8F6E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C7B20CD6-08D0-40F5-9F9B-78E4725583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3077474C-4854-4E64-9AA5-4057AFE45C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9BC2E421-2AB4-4D41-9CE4-4850482862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269F9107-8634-4E94-A85E-CB8B6D0B918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24065BF6-46FA-4152-A62C-239ADE380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70841DBA-29C6-47FC-9B0B-9E3A1CB59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B27C6E-570E-4CC8-9A20-CF62B90B6F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350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01C19DF-D82D-42E8-89EA-96E4FC1ED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819A120-9226-4378-B62F-322872752E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1066-2692-40BD-B378-364FC0505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7CDEF93B-37A1-4CA8-991D-E851762AA28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712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B3D4476-5CF4-4119-A113-859789443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19E847C-3AB2-4D91-9884-52F08A41F7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3C9AA-EFC9-49B9-A05D-CBE8BFF61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522DCCB9-2958-4433-9C66-83538D4617C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509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70C1F30-EC0D-40CC-A9B7-AE634DD8D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08E0891-DDDC-404A-A0D5-2F6EFE25E4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3463-E986-4048-A71C-B18BA5DCD4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EB380AE6-BF8F-4264-BFAF-A188B30EAB8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5228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151FAD3-7E74-4D5E-9C48-C05E6656D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4F8E680-E3CE-49D9-9A03-A5D1852FD4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A8C4-23CA-434F-8D7F-45BFCB156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3194D65-30E7-4C67-8955-34F1B286F64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358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A94005F-DE28-49B8-A24C-37314222B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C2C29FC-E819-4EF8-BC39-89789CD741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CB8-8C46-4D5E-BEA4-19CB856A8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4B8782B1-56D9-4BD1-B526-7287C3C86C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877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105BC79-2970-4F21-A07C-05BA0B79C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D437666D-33A5-4A55-8AB8-BDC79D8FAF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B002-2DBE-4F72-973B-4D7212243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ABD9A86B-26A6-4B2D-8A21-2CD834DD594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3594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3BFDA1-8822-4ED8-9A61-289677ACA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5E8D8B-C049-4BDD-A262-15E617AE2C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6723-43DE-4A26-98B6-A68FC29E3C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3C3DAA45-8526-44AD-B45B-EC921DF565D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721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486CB52-82A4-4CCE-929D-64BA96B46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A055911-42FA-410D-8A7C-532494A864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E639-055F-4478-B563-F46D6D94B9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DD8371DF-0E4D-4191-89D4-AA93658E97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211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8B7CC06-7F25-4C4F-BF6F-B85EBBB89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CCC4220-F50E-42C4-8D5F-8654A64CED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0FCD-66C6-41A6-B323-60D996EA6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E5712FDE-4B61-470C-A45D-77C095B2045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234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BE58A3F-B616-4043-B23D-1B6E6F42A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6A26C6C-EF7F-4100-B939-2607FA293E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F9B1-22DE-4D71-A69A-A937B1F762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C736EA46-87F3-40AD-B27F-CEC497C4C59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9026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33C99C9A-F085-4D4F-8099-FE39214E30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5DE107BC-DB09-4DF1-B478-C9EA90508B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C0870E-4271-460D-8196-00B051CA2F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A9F6D390-6C8B-4283-A031-A5817B8245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xmlns="" id="{405FE320-AD58-4D6B-8AF5-0BAD9322CC8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>
                <a:extLst>
                  <a:ext uri="{FF2B5EF4-FFF2-40B4-BE49-F238E27FC236}">
                    <a16:creationId xmlns:a16="http://schemas.microsoft.com/office/drawing/2014/main" xmlns="" id="{B45E262C-460D-4C2F-BDC7-FE6D50DD7F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1207" name="Freeform 7">
                <a:extLst>
                  <a:ext uri="{FF2B5EF4-FFF2-40B4-BE49-F238E27FC236}">
                    <a16:creationId xmlns:a16="http://schemas.microsoft.com/office/drawing/2014/main" xmlns="" id="{355F23E0-4CB4-4E2A-A464-79FD5F51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51208" name="Freeform 8">
                <a:extLst>
                  <a:ext uri="{FF2B5EF4-FFF2-40B4-BE49-F238E27FC236}">
                    <a16:creationId xmlns:a16="http://schemas.microsoft.com/office/drawing/2014/main" xmlns="" id="{921D02B8-67EF-4081-A04B-30D3BDE740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xmlns="" id="{2D4F031B-A19C-455B-889D-4851F9467C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0" name="Freeform 10">
                <a:extLst>
                  <a:ext uri="{FF2B5EF4-FFF2-40B4-BE49-F238E27FC236}">
                    <a16:creationId xmlns:a16="http://schemas.microsoft.com/office/drawing/2014/main" xmlns="" id="{90AF548A-C67B-4E2B-89CC-1159F8F2FB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51211" name="Freeform 11">
              <a:extLst>
                <a:ext uri="{FF2B5EF4-FFF2-40B4-BE49-F238E27FC236}">
                  <a16:creationId xmlns:a16="http://schemas.microsoft.com/office/drawing/2014/main" xmlns="" id="{D4C5A191-F4F8-451C-A27F-EAF5A3FA20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xmlns="" id="{AF08FB3B-8F39-4D41-9415-3324B6A997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13" name="Rectangle 13">
            <a:extLst>
              <a:ext uri="{FF2B5EF4-FFF2-40B4-BE49-F238E27FC236}">
                <a16:creationId xmlns:a16="http://schemas.microsoft.com/office/drawing/2014/main" xmlns="" id="{7B0A7C21-26AE-4BFB-B207-F0821BF038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xmlns="" id="{11B7FD9C-62A8-4791-BD8A-D0617A00BC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xmlns="" id="{38514292-87D7-4E38-A435-AED2C281A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57;&#1059;&#1057;&#1051;&#1048;&#1050;&#1048;\Desktop\&#1087;&#1088;&#1077;&#1079;&#1077;&#1085;&#1090;&#1072;&#1094;&#1080;&#1103;\VID-20230226-WA0048.mp4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2542E2BB-B5A9-4CE0-8510-695B8D03F1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" y="104775"/>
            <a:ext cx="8763000" cy="31432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№1 п.Верховье»</a:t>
            </a:r>
            <a:br>
              <a:rPr lang="ru-RU" alt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</a:t>
            </a:r>
            <a:b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экологической культуры детей </a:t>
            </a:r>
            <a:b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старшего возраста </a:t>
            </a:r>
            <a:b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ознакомление </a:t>
            </a:r>
            <a:b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природой родного края»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DB86E1D1-369C-4A9A-B7BC-259CAB58EB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200" y="4114800"/>
            <a:ext cx="4495800" cy="1905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altLang="ru-RU" sz="2800" b="1" dirty="0"/>
              <a:t>                                        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                                 Мусликова Елена      Александровна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D28041-A361-43F2-9181-B798F8889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33400"/>
            <a:ext cx="2074517" cy="295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0D6A6B-0C71-4B8B-9FCE-C87567828C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57200"/>
            <a:ext cx="2098483" cy="297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FFB34DA-B53E-4A18-A8C6-39509619FE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43159"/>
            <a:ext cx="2181832" cy="307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720E66-52BD-4DE0-AD21-60D4C38DD6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429000"/>
            <a:ext cx="4495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877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DE52E7-076C-4A88-90D4-CF337DF71D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4957"/>
            <a:ext cx="453590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2B7183-F520-4D95-A18C-3649A5DBB1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9" y="2743200"/>
            <a:ext cx="302895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28E841-3177-41C3-8FC3-314A72FF2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67572" y="2149271"/>
            <a:ext cx="3999073" cy="521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48F8AD-96C4-4542-96D8-54C568ECCF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873342" y="-663348"/>
            <a:ext cx="2390422" cy="415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668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DBAF71-4F97-4198-B835-C798AABF8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82958" y="49229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AF6AAA-3A0D-48F4-A891-D2EF5816BB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363454" y="-717885"/>
            <a:ext cx="3789948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EE8E49-B7C8-43B2-B414-99D8200B8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880843" y="3471839"/>
            <a:ext cx="2898809" cy="387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F8CA48A-921C-4DFC-8163-7EB2741F04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65620" y="3377365"/>
            <a:ext cx="2874548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765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FBE26-8932-4227-85BC-AF02E654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 </a:t>
            </a:r>
          </a:p>
        </p:txBody>
      </p:sp>
      <p:pic>
        <p:nvPicPr>
          <p:cNvPr id="8195" name="Объект 7">
            <a:extLst>
              <a:ext uri="{FF2B5EF4-FFF2-40B4-BE49-F238E27FC236}">
                <a16:creationId xmlns:a16="http://schemas.microsoft.com/office/drawing/2014/main" xmlns="" id="{0879CD7C-F3DF-49E0-91B7-FE13BF13B2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Объект 9">
            <a:extLst>
              <a:ext uri="{FF2B5EF4-FFF2-40B4-BE49-F238E27FC236}">
                <a16:creationId xmlns:a16="http://schemas.microsoft.com/office/drawing/2014/main" xmlns="" id="{93071E30-8184-4DED-9090-7E3C81AE5A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B4112-A929-4F57-913E-1D9F1E28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Ведение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дневников наблюдения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ABD7286-99C4-4D56-AF3A-BD6911505E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46083"/>
            <a:ext cx="3291718" cy="227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DFAC4E4A-0836-4658-BB2C-E7441E888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048035"/>
            <a:ext cx="4038600" cy="39376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0C6820-549E-4505-90D5-1BB0881A17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304288"/>
            <a:ext cx="2878472" cy="238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11CC9-E61D-48B9-8162-924B1943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подоконнике»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7122D3-7811-480C-8716-B5A9469C5F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986" y="2147162"/>
            <a:ext cx="2471634" cy="3702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7EEA3AA-16B9-4AC3-9470-3B95DA077CD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5201" y="4419600"/>
            <a:ext cx="4876800" cy="195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AABDAA-680D-4823-A6CC-85619FFA2E56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0" y="1676400"/>
            <a:ext cx="2829450" cy="21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D6E4B44-B29A-4EDF-A6AA-C8037863FF3D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77271" y="1905000"/>
            <a:ext cx="3115326" cy="220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088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B3159-8775-4DCB-AD7E-A5A84556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Посадка семян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79E9FA1-8D9A-4DEA-8F09-C849F23C36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21572" y="2231886"/>
            <a:ext cx="3189466" cy="1657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B7EF02C-ACA0-4C8C-9564-B05042EE0A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4400" y="4114800"/>
            <a:ext cx="2209800" cy="2475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F872EF8-9582-424D-A0B8-C0ACFA5E597C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62200" y="1219200"/>
            <a:ext cx="1828800" cy="2702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95ADB2F-1CD4-49C1-B569-90B2B8FE0031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52800" y="3733800"/>
            <a:ext cx="2371089" cy="2930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6E228E3-C08A-4675-A56F-B8EC1E23CA39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86400" y="1295400"/>
            <a:ext cx="3032395" cy="2135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>
            <a:extLst>
              <a:ext uri="{FF2B5EF4-FFF2-40B4-BE49-F238E27FC236}">
                <a16:creationId xmlns:a16="http://schemas.microsoft.com/office/drawing/2014/main" xmlns="" id="{18643615-0713-4101-81A2-92B28A2E13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9800" y="3708922"/>
            <a:ext cx="2693232" cy="299556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826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B1D666C-CA74-47BE-8C59-2EA23E531F1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200" y="2209800"/>
            <a:ext cx="2463800" cy="3521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01CAF1-3148-4368-809E-7B1EA1F62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23" y="2209800"/>
            <a:ext cx="2480468" cy="3444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2479BD-447E-4459-8B1F-1774DCA5F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099769" y="1905000"/>
            <a:ext cx="3206423" cy="4394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1119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22D24-9F85-4287-81E6-4CBC4BD1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Уход за растениями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2F932DB-1CDC-43A3-95FD-37A66B6CE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981200"/>
            <a:ext cx="2246122" cy="3714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C:\Users\Admin\Pictures\492b2c2f-72d8-44f9-99d3-a7ebc40bfd5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1219200"/>
            <a:ext cx="2000250" cy="2667000"/>
          </a:xfrm>
          <a:prstGeom prst="rect">
            <a:avLst/>
          </a:prstGeom>
          <a:noFill/>
        </p:spPr>
      </p:pic>
      <p:pic>
        <p:nvPicPr>
          <p:cNvPr id="13" name="Picture 7" descr="C:\Users\Admin\Pictures\117033f2-0485-4c8f-a9fb-470efa8ea05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4114800"/>
            <a:ext cx="1924014" cy="2563750"/>
          </a:xfrm>
          <a:prstGeom prst="rect">
            <a:avLst/>
          </a:prstGeom>
          <a:noFill/>
        </p:spPr>
      </p:pic>
      <p:pic>
        <p:nvPicPr>
          <p:cNvPr id="14" name="Picture 5" descr="C:\Users\Admin\Pictures\a320b6ad-c986-4608-9581-b7e2139e65f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1219200"/>
            <a:ext cx="1943100" cy="2590800"/>
          </a:xfrm>
          <a:prstGeom prst="rect">
            <a:avLst/>
          </a:prstGeom>
          <a:noFill/>
        </p:spPr>
      </p:pic>
      <p:pic>
        <p:nvPicPr>
          <p:cNvPr id="15" name="Picture 9" descr="C:\Users\Admin\Pictures\5ee306d8-9b97-43e7-85ce-65b996fae6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4038600"/>
            <a:ext cx="19431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6404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ED15F1-1E32-4924-A92E-D2C5DACA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Наблюдение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за развитием растений в группе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A78CEF7-8555-4CAB-BA2B-351BFDF53E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91303" y="2157238"/>
            <a:ext cx="3160569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821B0C7-277C-402E-B440-47E720B65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10277" y="3227088"/>
            <a:ext cx="4525963" cy="2036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95631A0-8DE2-4CED-89CF-ED79B0D863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905000"/>
            <a:ext cx="3235858" cy="4314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8586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60FB2-86E7-4249-A18C-540E20E4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381000"/>
            <a:ext cx="4648200" cy="5562600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«Всё хорошее в людях – из детства!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Прикоснуться к природе всем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сердцем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Удивиться, узнать, полюбить!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хотим, чтоб земля расцветала,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росли, как цветы, малыши,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для них экология стала,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наукой, а частью души! »</a:t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Луконин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9" descr="https://voop.spb.ru/wp-content/uploads/2020/05/67363538.jpg">
            <a:extLst>
              <a:ext uri="{FF2B5EF4-FFF2-40B4-BE49-F238E27FC236}">
                <a16:creationId xmlns:a16="http://schemas.microsoft.com/office/drawing/2014/main" xmlns="" id="{AC26D4EC-1DB5-4B6B-9494-99F131D0E1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267200" cy="4421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Наблюдение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за развитием растений в природе</a:t>
            </a:r>
            <a:endParaRPr lang="ru-RU" sz="4000" dirty="0"/>
          </a:p>
        </p:txBody>
      </p:sp>
      <p:pic>
        <p:nvPicPr>
          <p:cNvPr id="22531" name="Объект 21">
            <a:extLst>
              <a:ext uri="{FF2B5EF4-FFF2-40B4-BE49-F238E27FC236}">
                <a16:creationId xmlns:a16="http://schemas.microsoft.com/office/drawing/2014/main" xmlns="" id="{39BC8572-E957-4862-994C-45B2CCAF8BF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48400" y="2209800"/>
            <a:ext cx="2667000" cy="4229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Объект 23">
            <a:extLst>
              <a:ext uri="{FF2B5EF4-FFF2-40B4-BE49-F238E27FC236}">
                <a16:creationId xmlns:a16="http://schemas.microsoft.com/office/drawing/2014/main" xmlns="" id="{FDCB7982-AAAC-48F2-B5CE-DC7A86C490E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8600" y="2362200"/>
            <a:ext cx="2869532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33351D-CAEC-4589-B1D0-A0F50D93F546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9000" y="1752600"/>
            <a:ext cx="2507914" cy="4139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3C435-DFC1-4DC5-8BBF-4451E9A7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Эксперементирование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7971C9B-1667-43CE-86BE-F9F4317BF4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366560" y="2590800"/>
            <a:ext cx="4410879" cy="330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E69B7B5-9FD7-4EE5-B298-5AFD1807A0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882691" y="3852687"/>
            <a:ext cx="2261310" cy="288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70E7FF-5568-484B-A56F-4EE70498CC31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980" y="1676401"/>
            <a:ext cx="217615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381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4BA8CD-28D7-4160-9BF9-B09B0487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Исследование окружающего мира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34A678B-34E3-4723-B95F-5D398B1D5E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4103461"/>
            <a:ext cx="3480216" cy="265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D1C26F2-A22F-45D6-BF07-9764158E8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7582" y="4088617"/>
            <a:ext cx="3417291" cy="2494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34FF5F-3A8A-4060-BF5D-840881CB627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555579" y="1369221"/>
            <a:ext cx="2228229" cy="2385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4AAD98C-3BF0-472A-B70F-631A1922C5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33400" y="1295400"/>
            <a:ext cx="3048000" cy="2565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DDA20C0-3B1A-4C98-A411-E293156C545C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62400" y="1295400"/>
            <a:ext cx="2267909" cy="2664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01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F4088-A58E-4DC2-A418-89FAF285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Акция «Покорми птиц»</a:t>
            </a:r>
          </a:p>
        </p:txBody>
      </p:sp>
      <p:pic>
        <p:nvPicPr>
          <p:cNvPr id="5" name="VID-20230226-WA0048">
            <a:hlinkClick r:id="" action="ppaction://media"/>
            <a:extLst>
              <a:ext uri="{FF2B5EF4-FFF2-40B4-BE49-F238E27FC236}">
                <a16:creationId xmlns:a16="http://schemas.microsoft.com/office/drawing/2014/main" xmlns="" id="{5AE78F5A-CBDA-4C30-B6F8-AF7941A62005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905000" y="4114800"/>
            <a:ext cx="1992662" cy="2536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8003838-1C50-45F9-8C10-ACA81A27B7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71600"/>
            <a:ext cx="4926381" cy="25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94CFFE-707C-4ED9-854A-594479BE20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89915">
            <a:off x="5092573" y="2490611"/>
            <a:ext cx="4404942" cy="3435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820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99EB61-FFB7-47B5-BF01-9437784D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«Весенние окна»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641490A-9215-4E12-8A9E-82547B6EF3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810000"/>
            <a:ext cx="3291647" cy="2468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B482E09-82E2-47C3-A1A2-27DF05F77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810000"/>
            <a:ext cx="3393006" cy="2544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6AE778C-390D-4D2B-9046-259675AB74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3886200" cy="219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4E5DB0F-5189-4113-9CF4-BA8E909009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524000"/>
            <a:ext cx="2615848" cy="1961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8963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4CE55F-8922-48FF-BA8E-1AE89738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Лепка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«Птицы – наши друзья!»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8BB6286-6158-413F-8C20-5A37A04376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3875">
            <a:off x="4993811" y="1974163"/>
            <a:ext cx="3678244" cy="21812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F9BF041-D164-409F-B8F6-6127B1F0C6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3386">
            <a:off x="711200" y="1905000"/>
            <a:ext cx="3091680" cy="231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9B2B49F-9E92-443B-93B2-76A4483C9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90800" y="4172661"/>
            <a:ext cx="4282071" cy="25111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291876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A1ACE-C32A-4020-81AB-291BF948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Пластилинография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«Весёлая пчёлка»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3FB6C4A-987E-4E44-A750-71A8F21CF6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/>
          <a:srcRect r="-156"/>
          <a:stretch/>
        </p:blipFill>
        <p:spPr>
          <a:xfrm>
            <a:off x="1219200" y="1981200"/>
            <a:ext cx="2999898" cy="4550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F0D889-E3AA-48E9-A68D-CA835F4F940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0" y="1990267"/>
            <a:ext cx="3200400" cy="4564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4728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4BACD-7B62-436E-92B8-CADCA338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</p:txBody>
      </p:sp>
      <p:pic>
        <p:nvPicPr>
          <p:cNvPr id="13315" name="Объект 8">
            <a:extLst>
              <a:ext uri="{FF2B5EF4-FFF2-40B4-BE49-F238E27FC236}">
                <a16:creationId xmlns:a16="http://schemas.microsoft.com/office/drawing/2014/main" xmlns="" id="{49CF8888-6B30-43B4-ADB3-BA6BDBA66D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81600" y="4267200"/>
            <a:ext cx="3557041" cy="2118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Объект 15">
            <a:extLst>
              <a:ext uri="{FF2B5EF4-FFF2-40B4-BE49-F238E27FC236}">
                <a16:creationId xmlns:a16="http://schemas.microsoft.com/office/drawing/2014/main" xmlns="" id="{8627A2D8-0810-4F00-A3BC-A7075E442B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9200" y="1828800"/>
            <a:ext cx="3785641" cy="2254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E5248D-3A1D-4772-AA46-A396288F7C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309" y="2743200"/>
            <a:ext cx="4128002" cy="309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26F1C-FFFD-47A5-ABDC-D0EFB317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3238" y="274638"/>
            <a:ext cx="8183562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Аппликация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9" name="Объект 7">
            <a:extLst>
              <a:ext uri="{FF2B5EF4-FFF2-40B4-BE49-F238E27FC236}">
                <a16:creationId xmlns:a16="http://schemas.microsoft.com/office/drawing/2014/main" xmlns="" id="{7A158508-26D4-45B4-86DD-0BD646F003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39809" y="32004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Объект 9">
            <a:extLst>
              <a:ext uri="{FF2B5EF4-FFF2-40B4-BE49-F238E27FC236}">
                <a16:creationId xmlns:a16="http://schemas.microsoft.com/office/drawing/2014/main" xmlns="" id="{D251A656-22D3-46F3-9FF5-3C22B6B462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6823" y="16002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96068-A5B8-47E1-8727-1901B1F0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в уголке природы</a:t>
            </a:r>
          </a:p>
        </p:txBody>
      </p:sp>
      <p:pic>
        <p:nvPicPr>
          <p:cNvPr id="16387" name="Объект 7">
            <a:extLst>
              <a:ext uri="{FF2B5EF4-FFF2-40B4-BE49-F238E27FC236}">
                <a16:creationId xmlns:a16="http://schemas.microsoft.com/office/drawing/2014/main" xmlns="" id="{68D82292-5F2F-46A5-974A-E4214C222E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971800"/>
            <a:ext cx="2632160" cy="3509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Объект 9">
            <a:extLst>
              <a:ext uri="{FF2B5EF4-FFF2-40B4-BE49-F238E27FC236}">
                <a16:creationId xmlns:a16="http://schemas.microsoft.com/office/drawing/2014/main" xmlns="" id="{9D86C3A5-F4C3-489A-9EDF-095AD4098F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24600" y="2971800"/>
            <a:ext cx="2555960" cy="3407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3CD5DC-B049-4333-B7D3-BB52FF7CC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295400"/>
            <a:ext cx="3556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C3105C-16A5-4AA5-9696-4E57B97E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4800"/>
            <a:ext cx="7886700" cy="5715000"/>
          </a:xfrm>
        </p:spPr>
        <p:txBody>
          <a:bodyPr/>
          <a:lstStyle/>
          <a:p>
            <a:pPr>
              <a:defRPr/>
            </a:pPr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и образование детей – чрезвычайно актуальная проблема настоящего времени: только экологическое мировоззрение, экологическая культура ныне живущих людей могут вывести планету и человечество из того катастрофического состояния, в котором они пребывают сейчас</a:t>
            </a:r>
            <a:r>
              <a: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62F707-DE93-471F-8A96-D6E6B4D7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98938"/>
            <a:ext cx="7824788" cy="844062"/>
          </a:xfrm>
        </p:spPr>
        <p:txBody>
          <a:bodyPr/>
          <a:lstStyle/>
          <a:p>
            <a:pPr algn="ctr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>
              <a:defRPr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DA902-F598-4E89-8049-E6219FF7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Работа с календарём природы</a:t>
            </a:r>
          </a:p>
        </p:txBody>
      </p:sp>
      <p:pic>
        <p:nvPicPr>
          <p:cNvPr id="17411" name="Объект 9">
            <a:extLst>
              <a:ext uri="{FF2B5EF4-FFF2-40B4-BE49-F238E27FC236}">
                <a16:creationId xmlns:a16="http://schemas.microsoft.com/office/drawing/2014/main" xmlns="" id="{8BF639B0-FA5D-494B-A853-E400DFD53A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00800" y="3124200"/>
            <a:ext cx="2515791" cy="3354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Объект 11">
            <a:extLst>
              <a:ext uri="{FF2B5EF4-FFF2-40B4-BE49-F238E27FC236}">
                <a16:creationId xmlns:a16="http://schemas.microsoft.com/office/drawing/2014/main" xmlns="" id="{D511D1DC-7433-45F9-8A3D-AFC4517134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86200" y="1905000"/>
            <a:ext cx="2401491" cy="320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E69515-EFA3-454C-BF3F-FA2A5A61748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1447800"/>
            <a:ext cx="3361083" cy="2519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022337-DFB3-4E27-92E7-F1FEC4F577F6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1000" y="4038600"/>
            <a:ext cx="3361082" cy="252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F39FB-8829-4962-B033-D8B93FE1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Труд в природе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ACF1317-92A5-4363-A73C-39F42DD610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66800"/>
            <a:ext cx="3352799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9081F03-6D71-4172-9DF5-FD0CB383C6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53200" y="1295400"/>
            <a:ext cx="2389905" cy="3096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84C01ED-68DB-44BF-A349-74D1D3447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81400"/>
            <a:ext cx="2271713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1398676-C7CE-42A0-9554-D10C5904FE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4267200" y="1295400"/>
            <a:ext cx="1620357" cy="2920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D05EEF-E246-4CF3-8634-6A0C4A8C58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2895600" y="3657600"/>
            <a:ext cx="2286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5">
            <a:extLst>
              <a:ext uri="{FF2B5EF4-FFF2-40B4-BE49-F238E27FC236}">
                <a16:creationId xmlns:a16="http://schemas.microsoft.com/office/drawing/2014/main" xmlns="" id="{462F39FF-679D-42AD-91D5-917245E2C3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5000" y="3962400"/>
            <a:ext cx="2209800" cy="220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09457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A4810A-4A75-4886-9EF4-D36B303B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Экскурсия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по территории детского сада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00216CC-C261-4235-911B-C8FA8EC068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18" y="1353055"/>
            <a:ext cx="32004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1107767-2578-4641-9896-6682814BC1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24600" y="2438400"/>
            <a:ext cx="2647952" cy="3779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2045A00-D0B4-4074-8395-755F77F69D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905000"/>
            <a:ext cx="2647952" cy="3530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FCCB3FC-A68C-4463-A862-2CCB983B39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18" y="3994151"/>
            <a:ext cx="3200400" cy="24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2130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5A7685-61FB-4309-8D0D-BA09F427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Дидактическая игра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«Найди дерево»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FD5526E-BA93-4463-9E9C-2E65971A94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8600" y="1821305"/>
            <a:ext cx="2204316" cy="401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BB09055-3CD0-44CE-AC2B-CF8CDFF3AB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82484" y="1821305"/>
            <a:ext cx="2204316" cy="446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AE2A8F0-EBDB-4103-92FB-1DBDF178D8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816658" y="2362200"/>
            <a:ext cx="3282084" cy="320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62919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B4461-41DE-43BF-AEF7-D377A96E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Гербарии деревьев и кустарников, растущих на участке детского сада</a:t>
            </a:r>
            <a:endParaRPr lang="ru-RU" sz="4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3EABC92-7FA6-403C-94F9-E0C194676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167992" y="3875079"/>
            <a:ext cx="2457453" cy="32766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E31616-9192-447A-8747-3B6BEDAFAB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3980891"/>
            <a:ext cx="1865026" cy="2732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6D43D0A-B3AF-4578-B8F9-733C4D8E6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71850" y="1121066"/>
            <a:ext cx="2649736" cy="35329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35DDD34-6060-4652-81FB-E363B25FB2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734" y="4053903"/>
            <a:ext cx="2010532" cy="2680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576D189-82B6-4C1D-B796-77E2769EDB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362575" y="1134376"/>
            <a:ext cx="2457450" cy="32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524630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CB75E-F14C-4A09-9050-828D0AF3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Гербарий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лекарственных растений, растущих на участке детского сада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54CC8BD-CCFF-4B9C-BCA6-793BAF8FE9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28600" y="2133600"/>
            <a:ext cx="2566301" cy="342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3A8643-B209-407D-B2F0-B47A337699B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95600" y="2743200"/>
            <a:ext cx="2639797" cy="3517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6E7A0D-4987-4F5A-8562-F665CE5DA21D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1200" y="2895600"/>
            <a:ext cx="2971003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9723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E4CEE8-392C-4111-9B10-F5A5B5D0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Театрализация сказки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657CF9B-4CED-43D2-8B18-6DB148EAEC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4267200"/>
            <a:ext cx="2362200" cy="2317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179949F-DD4D-4DF5-BB37-1D7CF46CC4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524000"/>
            <a:ext cx="4038600" cy="2420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15A6FF-B009-4534-88C0-6531B67644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438400"/>
            <a:ext cx="2667193" cy="3167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8440DF4-C7FC-488F-A2A6-3E1B2D9377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4267200"/>
            <a:ext cx="2743200" cy="229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7847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2F296-50A4-4819-8D09-5E5CE9F1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Участие в празднике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«Осень золотая»</a:t>
            </a:r>
          </a:p>
        </p:txBody>
      </p:sp>
      <p:pic>
        <p:nvPicPr>
          <p:cNvPr id="10243" name="Объект 7">
            <a:extLst>
              <a:ext uri="{FF2B5EF4-FFF2-40B4-BE49-F238E27FC236}">
                <a16:creationId xmlns:a16="http://schemas.microsoft.com/office/drawing/2014/main" xmlns="" id="{9693FC3F-1564-4417-B8CC-CE429C6CA7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2438400"/>
            <a:ext cx="4503737" cy="39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Объект 9">
            <a:extLst>
              <a:ext uri="{FF2B5EF4-FFF2-40B4-BE49-F238E27FC236}">
                <a16:creationId xmlns:a16="http://schemas.microsoft.com/office/drawing/2014/main" xmlns="" id="{86B7F079-C9B0-4196-B732-225EB76A4D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05400" y="2315377"/>
            <a:ext cx="3741738" cy="422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7A0DE6-03B8-476F-8800-3A980DCE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Участие в театрализованном  представлении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«Зимняя сказка»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Объект 11">
            <a:extLst>
              <a:ext uri="{FF2B5EF4-FFF2-40B4-BE49-F238E27FC236}">
                <a16:creationId xmlns:a16="http://schemas.microsoft.com/office/drawing/2014/main" xmlns="" id="{43483E7C-E796-4880-9785-E1D7BA1E3F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34314" y="3657600"/>
            <a:ext cx="4636173" cy="295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8">
            <a:extLst>
              <a:ext uri="{FF2B5EF4-FFF2-40B4-BE49-F238E27FC236}">
                <a16:creationId xmlns:a16="http://schemas.microsoft.com/office/drawing/2014/main" xmlns="" id="{F72F866F-AE9C-47F6-8126-DBB3BF1F37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470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304801"/>
            <a:ext cx="7886700" cy="914400"/>
          </a:xfrm>
        </p:spPr>
        <p:txBody>
          <a:bodyPr/>
          <a:lstStyle/>
          <a:p>
            <a:r>
              <a:rPr lang="ru-RU" sz="4000" dirty="0"/>
              <a:t>Заключение: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47801"/>
            <a:ext cx="7886700" cy="304799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представленная система экологического воспитания обеспечивает всестороннее развитие детей.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В ходе работы расширяется кругозор детей, развивается наблюдательность, речь, совершенствуется сенсорное восприятие, умение устанавливать связи, зависимости, обнаруживать причины и следствия.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Работая в данном направлении по экологическому воспитанию уделяется внимание и физическому развитию детей.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Также дети учатся видеть красоту окружающей природы, обращать внимание на то, как она передается в произведениях искусства, отражать ее в разных формах изобразительной деятельности.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Научность: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 экологического воспитания и образования в дошкольном детстве занимались такие учёные как С. Н. Николаева, Л.С. </a:t>
            </a:r>
            <a:r>
              <a:rPr 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Игнаткина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Н.Н. Кондратьева, Л. Я. Мусатова, Д.Ф. Петяева, Е. Ф. </a:t>
            </a:r>
            <a:r>
              <a:rPr 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Терентьва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М. Федотова, И. А. </a:t>
            </a:r>
            <a:r>
              <a:rPr lang="ru-RU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Хайдурова</a:t>
            </a:r>
            <a:r>
              <a:rPr lang="ru-RU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В их трудах значительное место отводится формированию знаний о природных зависимостях, бережного отношения к природному миру.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7C1FF198-D51D-4BF9-8913-EACFA13D3A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altLang="ru-RU" sz="8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8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endParaRPr lang="ru-RU" alt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EFB56326-8B52-48B4-A031-70AC19A2FF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EF2EFDFE-0659-4C5C-B1AD-7F65D0913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800" dirty="0"/>
              <a:t>    познать живое во взаимосвязи со средой обитания и   выработать на этой основе правильные формы взаимодействия с ним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FCEC0B-9318-4BDD-9071-1D9ED6710A29}"/>
              </a:ext>
            </a:extLst>
          </p:cNvPr>
          <p:cNvSpPr txBox="1"/>
          <p:nvPr/>
        </p:nvSpPr>
        <p:spPr>
          <a:xfrm>
            <a:off x="381000" y="381000"/>
            <a:ext cx="838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элементарные экологические представления детей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 ознакомление с природой родного края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устанавливать причинно-следственные связи  между природными явлениями;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самостоятельно делать элементарные выводы об охране окружающей среды;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знакомить с Красной книгой;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укреплять свое здоровье в процессе общения с природой;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представления о том, что человек – часть природы и что он должен беречь, охранять и защищать ее;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желание и умение правильно вести себя в природе.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130B9-CC9D-4266-B18D-9AB4A13E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CF4471-85ED-4A5D-9408-1AD1CF244647}"/>
              </a:ext>
            </a:extLst>
          </p:cNvPr>
          <p:cNvSpPr txBox="1"/>
          <p:nvPr/>
        </p:nvSpPr>
        <p:spPr>
          <a:xfrm>
            <a:off x="2438400" y="1524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914401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1295400"/>
            <a:ext cx="3733800" cy="198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литературных произведений;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 с элементами диалога;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обобщающие рассказы воспитателя.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4400" y="1295400"/>
            <a:ext cx="41910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наблюдение с заполнением календаря природы;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 сказок (педагогом, детьми);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книжных иллюстраций, репродукций.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6800" y="3657600"/>
            <a:ext cx="7391400" cy="297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разнообразных игр (малоподвижных, сюжетно-ролевых,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дидактических, игр - драматизаций и др.);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продуктивной деятельности детей;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гербария растений, коллекции семян Орловской области;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сказок,  литературных произведений, стихотворений С. 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Есенина, рассказов К. Г. Паустовского;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изготовление с детьми наглядных пособий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экскурсии, целевые прогулки.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048000" y="9144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34000" y="9144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0"/>
          </p:cNvCxnSpPr>
          <p:nvPr/>
        </p:nvCxnSpPr>
        <p:spPr>
          <a:xfrm rot="16200000" flipH="1" flipV="1">
            <a:off x="3314700" y="2095500"/>
            <a:ext cx="2438399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131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232C4F-2A90-44F2-917B-9D4630722FFA}"/>
              </a:ext>
            </a:extLst>
          </p:cNvPr>
          <p:cNvSpPr txBox="1"/>
          <p:nvPr/>
        </p:nvSpPr>
        <p:spPr>
          <a:xfrm>
            <a:off x="262011" y="685800"/>
            <a:ext cx="861997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взаимодействия с детьми</a:t>
            </a:r>
            <a:r>
              <a:rPr lang="ru-RU" dirty="0"/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Осознание и соблюдение элементарных правил поведения в природе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 безопасного взаимодействия с растениями и животными)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Проявление интереса, доброты к природным явлениям и объектам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Помощь друг другу, бережное, доброжелательное отношение к природе, проявление творчества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923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271E75-8811-45A4-B84D-BEEE5BF6F0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143000"/>
            <a:ext cx="3347915" cy="29577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3A6800-09A6-4A78-88E6-579B291BF4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143000"/>
            <a:ext cx="3576514" cy="2892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C2B7107-4AA2-4BBC-B3D1-034F93A16D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4267200"/>
            <a:ext cx="3082436" cy="2311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B450414-3C5A-4DF2-8297-8C9292301A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03607" y="3634568"/>
            <a:ext cx="2723295" cy="3641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004400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350</Words>
  <Application>Microsoft Office PowerPoint</Application>
  <PresentationFormat>Экран (4:3)</PresentationFormat>
  <Paragraphs>68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Течение</vt:lpstr>
      <vt:lpstr>  МБДОУ «Детский сад №1 п.Верховье»  «Формирование  экологической культуры детей  старшего возраста  через ознакомление  с природой родного края»</vt:lpstr>
      <vt:lpstr>        «Всё хорошее в людях – из детства! Как истоки добра пробудить? Прикоснуться к природе всем сердцем Удивиться, узнать, полюбить! Мы хотим, чтоб земля расцветала, И росли, как цветы, малыши, Чтоб для них экология стала, Не наукой, а частью души! »  Н. Луконин   </vt:lpstr>
      <vt:lpstr>Экологическое воспитание и образование детей – чрезвычайно актуальная проблема настоящего времени: только экологическое мировоззрение, экологическая культура ныне живущих людей могут вывести планету и человечество из того катастрофического состояния, в котором они пребывают сейчас </vt:lpstr>
      <vt:lpstr>Научность: Вопросами экологического воспитания и образования в дошкольном детстве занимались такие учёные как С. Н. Николаева, Л.С. Игнаткина, Н.Н. Кондратьева, Л. Я. Мусатова, Д.Ф. Петяева, Е. Ф. Терентьва, А. М. Федотова, И. А. Хайдурова и др. В их трудах значительное место отводится формированию знаний о природных зависимостях, бережного отношения к природному миру.</vt:lpstr>
      <vt:lpstr>Цель:</vt:lpstr>
      <vt:lpstr>Слайд 6</vt:lpstr>
      <vt:lpstr>        </vt:lpstr>
      <vt:lpstr>Слайд 8</vt:lpstr>
      <vt:lpstr>Организация РППС</vt:lpstr>
      <vt:lpstr>Слайд 10</vt:lpstr>
      <vt:lpstr>Слайд 11</vt:lpstr>
      <vt:lpstr>Слайд 12</vt:lpstr>
      <vt:lpstr>Чтение художественной литературы  </vt:lpstr>
      <vt:lpstr>Ведение  дневников наблюдения</vt:lpstr>
      <vt:lpstr>Конкурс  «Огород на подоконнике»</vt:lpstr>
      <vt:lpstr>Посадка семян</vt:lpstr>
      <vt:lpstr>Слайд 17</vt:lpstr>
      <vt:lpstr>Уход за растениями</vt:lpstr>
      <vt:lpstr>Наблюдение  за развитием растений в группе</vt:lpstr>
      <vt:lpstr>Наблюдение  за развитием растений в природе</vt:lpstr>
      <vt:lpstr>Эксперементирование</vt:lpstr>
      <vt:lpstr>Исследование окружающего мира</vt:lpstr>
      <vt:lpstr>Акция «Покорми птиц»</vt:lpstr>
      <vt:lpstr>Акция «Весенние окна»</vt:lpstr>
      <vt:lpstr>Лепка «Птицы – наши друзья!»</vt:lpstr>
      <vt:lpstr>Пластилинография «Весёлая пчёлка»</vt:lpstr>
      <vt:lpstr>Рисование</vt:lpstr>
      <vt:lpstr>  Аппликация  </vt:lpstr>
      <vt:lpstr>Труд в уголке природы</vt:lpstr>
      <vt:lpstr>Работа с календарём природы</vt:lpstr>
      <vt:lpstr>Труд в природе</vt:lpstr>
      <vt:lpstr>Экскурсия  по территории детского сада</vt:lpstr>
      <vt:lpstr>Дидактическая игра «Найди дерево»</vt:lpstr>
      <vt:lpstr>Гербарии деревьев и кустарников, растущих на участке детского сада</vt:lpstr>
      <vt:lpstr> Гербарий  лекарственных растений, растущих на участке детского сада</vt:lpstr>
      <vt:lpstr>Театрализация сказки</vt:lpstr>
      <vt:lpstr>Участие в празднике  «Осень золотая»</vt:lpstr>
      <vt:lpstr>Участие в театрализованном  представлении «Зимняя сказка» </vt:lpstr>
      <vt:lpstr>Заключение:</vt:lpstr>
      <vt:lpstr>Спасибо за внимание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AVATAR</dc:creator>
  <cp:lastModifiedBy>Заместитель</cp:lastModifiedBy>
  <cp:revision>127</cp:revision>
  <cp:lastPrinted>1601-01-01T00:00:00Z</cp:lastPrinted>
  <dcterms:created xsi:type="dcterms:W3CDTF">2011-05-17T11:33:30Z</dcterms:created>
  <dcterms:modified xsi:type="dcterms:W3CDTF">2024-03-22T08:34:32Z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0008000e110000000000010291210207f7000400038000</vt:lpwstr>
  </property>
</Properties>
</file>