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2" r:id="rId2"/>
    <p:sldId id="313" r:id="rId3"/>
    <p:sldId id="314" r:id="rId4"/>
    <p:sldId id="296" r:id="rId5"/>
    <p:sldId id="312" r:id="rId6"/>
    <p:sldId id="317" r:id="rId7"/>
    <p:sldId id="315" r:id="rId8"/>
    <p:sldId id="307" r:id="rId9"/>
    <p:sldId id="290" r:id="rId10"/>
    <p:sldId id="300" r:id="rId11"/>
    <p:sldId id="301" r:id="rId12"/>
    <p:sldId id="319" r:id="rId13"/>
    <p:sldId id="262" r:id="rId14"/>
    <p:sldId id="285" r:id="rId15"/>
    <p:sldId id="303" r:id="rId16"/>
    <p:sldId id="322" r:id="rId17"/>
    <p:sldId id="259" r:id="rId18"/>
    <p:sldId id="316" r:id="rId19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50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717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4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95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398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15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86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425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40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07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55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F56B-FD81-434C-84D6-AD44005C43D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224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AF56B-FD81-434C-84D6-AD44005C43D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7F186-31A6-4EC4-9D9B-6FA05B0A8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21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linic-center.ru/biblioteka-kliniki/vvedenie-v-klinicheskuyu/operacii-myshleniy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nevnik-znaniy.ru/samosovershenstvovanie/abstraktnoe-myshlenie.htm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80" y="116632"/>
            <a:ext cx="9505056" cy="63367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476500" y="908721"/>
            <a:ext cx="4953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МБДОУ «Детский сад №1 п.Верховье»</a:t>
            </a:r>
          </a:p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Семинар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«Логико-математическое развитие детей дошкольного возраста»</a:t>
            </a: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Педагог-психолог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Булыгина В.В.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2022 г.</a:t>
            </a:r>
          </a:p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80" y="188640"/>
            <a:ext cx="9505056" cy="63367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280592" y="764704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/>
              <a:t>Логико-математическая компетентность ребенка.</a:t>
            </a:r>
          </a:p>
          <a:p>
            <a:pPr>
              <a:buNone/>
            </a:pPr>
            <a:r>
              <a:rPr lang="ru-RU" sz="2000" b="1" dirty="0" smtClean="0"/>
              <a:t>Дошкольник:</a:t>
            </a:r>
          </a:p>
          <a:p>
            <a:pPr lvl="0">
              <a:buNone/>
            </a:pPr>
            <a:r>
              <a:rPr lang="ru-RU" sz="2000" b="1" dirty="0" smtClean="0"/>
              <a:t>-осуществляет классификацию по величине, массе, объему, расположению в пространстве, ходу событий во времени;</a:t>
            </a:r>
          </a:p>
          <a:p>
            <a:pPr lvl="0">
              <a:buNone/>
            </a:pPr>
            <a:r>
              <a:rPr lang="ru-RU" sz="2000" b="1" dirty="0" smtClean="0"/>
              <a:t>-классифицирует геометрические фигуры, предметы и их совокупности по качественным признакам и численности;</a:t>
            </a:r>
          </a:p>
          <a:p>
            <a:pPr lvl="0">
              <a:buNone/>
            </a:pPr>
            <a:r>
              <a:rPr lang="ru-RU" sz="2000" b="1" dirty="0" smtClean="0"/>
              <a:t>-измеряет количество, длину, ширину, высоту, объем, массу, время;</a:t>
            </a:r>
          </a:p>
          <a:p>
            <a:pPr lvl="0">
              <a:buNone/>
            </a:pPr>
            <a:r>
              <a:rPr lang="ru-RU" sz="2000" b="1" dirty="0" smtClean="0"/>
              <a:t>-осуществляет простейшие устные вычисления, решает арифметические и логические задачи;</a:t>
            </a:r>
          </a:p>
          <a:p>
            <a:pPr lvl="0">
              <a:buNone/>
            </a:pPr>
            <a:r>
              <a:rPr lang="ru-RU" sz="2000" b="1" dirty="0" smtClean="0"/>
              <a:t>-проявляет интерес к логико-математической деятельности;</a:t>
            </a:r>
          </a:p>
          <a:p>
            <a:pPr lvl="0">
              <a:buNone/>
            </a:pPr>
            <a:r>
              <a:rPr lang="ru-RU" sz="2000" b="1" dirty="0" smtClean="0"/>
              <a:t>-стремится находить свои пути решения задач, самостоятельно выводит новые знания из усвоенного;</a:t>
            </a:r>
          </a:p>
          <a:p>
            <a:pPr lvl="0">
              <a:buNone/>
            </a:pPr>
            <a:r>
              <a:rPr lang="ru-RU" sz="2000" b="1" dirty="0" smtClean="0"/>
              <a:t>-умеет рассуждать, обосновывать, доказывать и отстаивать правильность своего рассуждения;</a:t>
            </a:r>
          </a:p>
          <a:p>
            <a:pPr lvl="0">
              <a:buNone/>
            </a:pPr>
            <a:r>
              <a:rPr lang="ru-RU" sz="2000" b="1" dirty="0" smtClean="0"/>
              <a:t>-правильно пользуется выражениями, обозначающие положение предметов в пространстве, указывает направления, связанные с ---ориентацией во 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80" y="260648"/>
            <a:ext cx="9505056" cy="63367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872880" y="548680"/>
            <a:ext cx="2304256" cy="1224136"/>
          </a:xfrm>
          <a:prstGeom prst="round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Средства развития логико-математический представлений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6536" y="2636912"/>
            <a:ext cx="1872208" cy="720080"/>
          </a:xfrm>
          <a:prstGeom prst="round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Дидактические игры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69224" y="2780928"/>
            <a:ext cx="2304256" cy="576064"/>
          </a:xfrm>
          <a:prstGeom prst="round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Игры со счетными палочками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28864" y="3146817"/>
            <a:ext cx="2016224" cy="648072"/>
          </a:xfrm>
          <a:prstGeom prst="round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М</a:t>
            </a:r>
            <a:r>
              <a:rPr lang="ru-RU" b="1" dirty="0" smtClean="0">
                <a:solidFill>
                  <a:srgbClr val="0070C0"/>
                </a:solidFill>
              </a:rPr>
              <a:t>одели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93160" y="4365104"/>
            <a:ext cx="2304256" cy="1008112"/>
          </a:xfrm>
          <a:prstGeom prst="round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Игры –головоломки: «</a:t>
            </a:r>
            <a:r>
              <a:rPr lang="ru-RU" b="1" dirty="0" err="1" smtClean="0">
                <a:solidFill>
                  <a:srgbClr val="0070C0"/>
                </a:solidFill>
              </a:rPr>
              <a:t>Таграм</a:t>
            </a:r>
            <a:r>
              <a:rPr lang="ru-RU" b="1" dirty="0" smtClean="0">
                <a:solidFill>
                  <a:srgbClr val="0070C0"/>
                </a:solidFill>
              </a:rPr>
              <a:t>»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16696" y="1916832"/>
            <a:ext cx="54006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216696" y="1916832"/>
            <a:ext cx="0" cy="72008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617296" y="1916832"/>
            <a:ext cx="0" cy="7920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664968" y="1988840"/>
            <a:ext cx="0" cy="11521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1424608" y="4437112"/>
            <a:ext cx="2304256" cy="936104"/>
          </a:xfrm>
          <a:prstGeom prst="round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Сочинение математических загадок, пословиц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26" name="Прямая со стрелкой 25"/>
          <p:cNvCxnSpPr>
            <a:endCxn id="24" idx="0"/>
          </p:cNvCxnSpPr>
          <p:nvPr/>
        </p:nvCxnSpPr>
        <p:spPr>
          <a:xfrm flipH="1">
            <a:off x="2576736" y="1916832"/>
            <a:ext cx="2088232" cy="252028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1" idx="0"/>
          </p:cNvCxnSpPr>
          <p:nvPr/>
        </p:nvCxnSpPr>
        <p:spPr>
          <a:xfrm>
            <a:off x="4664968" y="1916832"/>
            <a:ext cx="2880320" cy="244827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496" y="260648"/>
            <a:ext cx="8928992" cy="58655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208584" y="908720"/>
            <a:ext cx="7200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/>
              <a:t>Развивающая среда.</a:t>
            </a:r>
          </a:p>
          <a:p>
            <a:pPr eaLnBrk="0" hangingPunct="0"/>
            <a:endParaRPr lang="ru-RU" sz="2000" b="1" dirty="0" smtClean="0"/>
          </a:p>
          <a:p>
            <a:pPr eaLnBrk="0" hangingPunct="0"/>
            <a:r>
              <a:rPr lang="ru-RU" sz="2000" b="1" dirty="0" smtClean="0"/>
              <a:t>Дидактические пособия. </a:t>
            </a:r>
          </a:p>
          <a:p>
            <a:pPr eaLnBrk="0" hangingPunct="0"/>
            <a:r>
              <a:rPr lang="ru-RU" sz="2000" b="1" dirty="0"/>
              <a:t>Л</a:t>
            </a:r>
            <a:r>
              <a:rPr lang="ru-RU" sz="2000" b="1" dirty="0" smtClean="0"/>
              <a:t>ото</a:t>
            </a:r>
            <a:r>
              <a:rPr lang="ru-RU" sz="2000" b="1" dirty="0"/>
              <a:t>, домино,    головоломки,  плоскостное моделирование , конструкторы, </a:t>
            </a:r>
            <a:r>
              <a:rPr lang="ru-RU" sz="2000" b="1" dirty="0" err="1"/>
              <a:t>пазлы</a:t>
            </a:r>
            <a:r>
              <a:rPr lang="ru-RU" sz="2000" b="1" dirty="0"/>
              <a:t>, игры с </a:t>
            </a:r>
            <a:r>
              <a:rPr lang="ru-RU" sz="2000" b="1" dirty="0" smtClean="0"/>
              <a:t>палочками.</a:t>
            </a:r>
          </a:p>
          <a:p>
            <a:pPr eaLnBrk="0" hangingPunct="0"/>
            <a:endParaRPr lang="ru-RU" sz="2000" b="1" dirty="0" smtClean="0"/>
          </a:p>
          <a:p>
            <a:pPr eaLnBrk="0" hangingPunct="0"/>
            <a:r>
              <a:rPr lang="ru-RU" sz="2000" b="1" dirty="0" smtClean="0"/>
              <a:t>Материалы для </a:t>
            </a:r>
            <a:r>
              <a:rPr lang="ru-RU" sz="2000" b="1" dirty="0"/>
              <a:t>взвешивания, измерения, группировки, сортировки , «жизненные» (шишки, </a:t>
            </a:r>
            <a:r>
              <a:rPr lang="ru-RU" sz="2000" b="1" dirty="0" smtClean="0"/>
              <a:t>листья, желуди и т.п.); </a:t>
            </a:r>
            <a:r>
              <a:rPr lang="ru-RU" sz="2000" b="1" dirty="0"/>
              <a:t>предметные (</a:t>
            </a:r>
            <a:r>
              <a:rPr lang="ru-RU" sz="2000" b="1" dirty="0" smtClean="0"/>
              <a:t>пуговицы, клубки, колпачки  </a:t>
            </a:r>
            <a:r>
              <a:rPr lang="ru-RU" sz="2000" b="1" dirty="0"/>
              <a:t>и т.п.). </a:t>
            </a:r>
          </a:p>
          <a:p>
            <a:pPr eaLnBrk="0" hangingPunct="0"/>
            <a:endParaRPr lang="ru-RU" sz="2000" b="1" dirty="0" smtClean="0"/>
          </a:p>
          <a:p>
            <a:pPr eaLnBrk="0" hangingPunct="0"/>
            <a:r>
              <a:rPr lang="ru-RU" sz="2000" b="1" dirty="0" smtClean="0"/>
              <a:t>Модели: пластмассовые и деревянные пирамидки</a:t>
            </a:r>
            <a:r>
              <a:rPr lang="ru-RU" sz="2000" b="1" dirty="0"/>
              <a:t>, основа с матрешками, </a:t>
            </a:r>
            <a:r>
              <a:rPr lang="ru-RU" sz="2000" b="1" dirty="0" smtClean="0"/>
              <a:t>планы </a:t>
            </a:r>
            <a:r>
              <a:rPr lang="ru-RU" sz="2000" b="1" dirty="0"/>
              <a:t>пространства, схемы сложение построек, временные </a:t>
            </a:r>
            <a:r>
              <a:rPr lang="ru-RU" sz="2000" b="1" dirty="0" smtClean="0"/>
              <a:t>модели.</a:t>
            </a:r>
          </a:p>
          <a:p>
            <a:pPr eaLnBrk="0" hangingPunct="0"/>
            <a:endParaRPr lang="ru-RU" b="1" dirty="0"/>
          </a:p>
          <a:p>
            <a:pPr eaLnBrk="0" hangingPunc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0579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5" descr="Школьный фон для презентаци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02" y="332656"/>
            <a:ext cx="9361040" cy="626469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792760" y="1196752"/>
            <a:ext cx="4953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/>
              <a:t>В группе можно сделать игровой уголок.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Там </a:t>
            </a:r>
            <a:r>
              <a:rPr lang="ru-RU" sz="2800" b="1" dirty="0"/>
              <a:t>должны быть собраны игры, направленные на раз­витие сенсорного восприятия, мелкой моторики, воображения, речи, развития логико-математических представлений.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096987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 descr="Школьный фон для презентаци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472" y="188640"/>
            <a:ext cx="9628070" cy="64087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920552" y="764704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Материалы </a:t>
            </a:r>
            <a:r>
              <a:rPr lang="ru-RU" dirty="0"/>
              <a:t>должны быть доста­точно прочными, «ярко» представлять различия по размеру, цвету, форме, а элементы игр </a:t>
            </a:r>
            <a:r>
              <a:rPr lang="ru-RU" dirty="0" smtClean="0"/>
              <a:t>–подраз­умевать </a:t>
            </a:r>
            <a:r>
              <a:rPr lang="ru-RU" dirty="0"/>
              <a:t>возможности обследования; представлять основные осваиваемые в дошкольном возрасте эталоны (формы, цвета, размера).</a:t>
            </a:r>
          </a:p>
          <a:p>
            <a:r>
              <a:rPr lang="ru-RU" dirty="0"/>
              <a:t>Из дидакти­ческих игр предпочтительны игры типа лото и парных картинок,  мозаика (пластиковая, магнит­ная и крупная </a:t>
            </a:r>
            <a:r>
              <a:rPr lang="ru-RU" dirty="0" err="1"/>
              <a:t>гвоздиковая</a:t>
            </a:r>
            <a:r>
              <a:rPr lang="ru-RU" dirty="0"/>
              <a:t>), </a:t>
            </a:r>
            <a:r>
              <a:rPr lang="ru-RU" dirty="0" err="1"/>
              <a:t>пазлы</a:t>
            </a:r>
            <a:r>
              <a:rPr lang="ru-RU" dirty="0"/>
              <a:t> из 5—15 частей, наборы кубиков из 4—12 штук, развивающие игры (например, «Сложи узор», «Сложи квадрат», «Уголки»), а также игры с элементами модели­рования и замещения. Разнообразные «мягкие конструкторы» на </a:t>
            </a:r>
            <a:r>
              <a:rPr lang="ru-RU" dirty="0" err="1"/>
              <a:t>ковролиновой</a:t>
            </a:r>
            <a:r>
              <a:rPr lang="ru-RU" dirty="0"/>
              <a:t> основе, </a:t>
            </a:r>
            <a:r>
              <a:rPr lang="ru-RU" dirty="0" smtClean="0"/>
              <a:t>позволяющие </a:t>
            </a:r>
            <a:r>
              <a:rPr lang="ru-RU" dirty="0"/>
              <a:t>проводить игру по-разному: сидя за столом, стоя у стены, лежа на полу. Используются материалы и пособия, которые позволяют орга­низовать разнообразную практическую деятельность детей: пере­считать, соотнести, сгруппировать, упорядочить. С этой целью можно использовать различные наборы предметов (абстрактные: геометрические фигуры; «жизненные»: шишки, ракушки, игрушки и т. п.). Основным требованием к таким наборам будет являться их достаточность и вариативность  проявлений их свойств. Главное, чтобы у детей всегда была возможность выбора игры, поэтому  набор игр должен быть достаточно разнообразным и по­стоянно меняться (примерно 1 раз в 2 месяца). </a:t>
            </a:r>
          </a:p>
        </p:txBody>
      </p:sp>
    </p:spTree>
    <p:extLst>
      <p:ext uri="{BB962C8B-B14F-4D97-AF65-F5344CB8AC3E}">
        <p14:creationId xmlns:p14="http://schemas.microsoft.com/office/powerpoint/2010/main" xmlns="" val="3917621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80" y="188640"/>
            <a:ext cx="9505056" cy="63367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64568" y="817834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развития мелкой моторики можно включать в обстановку пластиковые контейнеры с крышками разных форм и размеров, коробки, другие хозяйственные предметы, вышедшие из употреб­ления. Примеряя крышки к коробкам, ребенок накапливает опыт сравнения величин, форм, цветов. Детское экспериментирова­ние — один из важнейших аспектов развития личности. Эта дея­тельность не задана ребенку взрослым заранее в виде той или иной схемы, а строится самим дошкольником по мере получения все новых сведений об объекте. Вариативность средств измерения (часов разных видов, ка­лендарей, линеек и т. п.) активизирует поиск общего и различ­ного, что способствует обобщению представлений о мерах и спо­собах измерения. </a:t>
            </a:r>
          </a:p>
          <a:p>
            <a:r>
              <a:rPr lang="ru-RU" dirty="0"/>
              <a:t>Данные пособия применяются в самостоятель­ной и совместной со взрослым деятельности детей. Материалы, вещества должны присутствовать в достаточном количестве; быть эстетично представлены (храниться по возможности в оди­наковых прозрачных коробках, емкостях в постоянном месте); позволять экспериментировать с ними (измерять, взвешивать, пересыпать и т. п.). Необходимо предусматривать представление контрастных проявлений свойств (большие и маленькие, тяже­лые и легкие камни; высокие и низкие сосуды для воды).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472" y="188640"/>
            <a:ext cx="9577064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992560" y="980728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Литература</a:t>
            </a:r>
          </a:p>
          <a:p>
            <a:r>
              <a:rPr lang="ru-RU" dirty="0" smtClean="0"/>
              <a:t>1.Метлина </a:t>
            </a:r>
            <a:r>
              <a:rPr lang="ru-RU" dirty="0" smtClean="0"/>
              <a:t>Л.С. Занятия по математике в детском саду. М.:Просвещение1985 г.-223 с.</a:t>
            </a:r>
          </a:p>
          <a:p>
            <a:r>
              <a:rPr lang="ru-RU" dirty="0" smtClean="0"/>
              <a:t>2. Смирнова Е.О. детская психология: учеб. для студ. </a:t>
            </a:r>
            <a:r>
              <a:rPr lang="ru-RU" dirty="0" err="1" smtClean="0"/>
              <a:t>высш</a:t>
            </a:r>
            <a:r>
              <a:rPr lang="ru-RU" dirty="0" smtClean="0"/>
              <a:t>. </a:t>
            </a:r>
            <a:r>
              <a:rPr lang="ru-RU" dirty="0" err="1" smtClean="0"/>
              <a:t>пед</a:t>
            </a:r>
            <a:r>
              <a:rPr lang="ru-RU" dirty="0" smtClean="0"/>
              <a:t>. </a:t>
            </a:r>
            <a:r>
              <a:rPr lang="ru-RU" dirty="0" err="1" smtClean="0"/>
              <a:t>уч.зав.М</a:t>
            </a:r>
            <a:r>
              <a:rPr lang="ru-RU" dirty="0" smtClean="0"/>
              <a:t>.: </a:t>
            </a:r>
            <a:r>
              <a:rPr lang="ru-RU" dirty="0" err="1" smtClean="0"/>
              <a:t>Гуманитар</a:t>
            </a:r>
            <a:r>
              <a:rPr lang="ru-RU" dirty="0" smtClean="0"/>
              <a:t>. изд. центр ВЛАДОС,2006.-366 с.</a:t>
            </a:r>
          </a:p>
          <a:p>
            <a:r>
              <a:rPr lang="ru-RU" dirty="0" smtClean="0"/>
              <a:t>3. Широкова Г.А. Справочник дошкольного психолога. Изд.-Ростов –н/Д:Феникс,2007.- 382с.</a:t>
            </a:r>
          </a:p>
          <a:p>
            <a:r>
              <a:rPr lang="ru-RU" dirty="0" smtClean="0"/>
              <a:t>Интернет-ресурсы</a:t>
            </a:r>
            <a:r>
              <a:rPr lang="ru-RU" dirty="0"/>
              <a:t>.</a:t>
            </a:r>
          </a:p>
          <a:p>
            <a:r>
              <a:rPr lang="ru-RU" dirty="0"/>
              <a:t>1.https://studopedia.ru/1_98224_mislitelnie-operatsii.html2014-01-25</a:t>
            </a:r>
          </a:p>
          <a:p>
            <a:r>
              <a:rPr lang="ru-RU" dirty="0"/>
              <a:t>2.</a:t>
            </a:r>
            <a:r>
              <a:rPr lang="ru-RU" u="sng" dirty="0">
                <a:hlinkClick r:id="rId3"/>
              </a:rPr>
              <a:t>https://psyclinic-center.ru/</a:t>
            </a:r>
            <a:r>
              <a:rPr lang="ru-RU" u="sng" dirty="0" err="1">
                <a:hlinkClick r:id="rId3"/>
              </a:rPr>
              <a:t>biblioteka-kliniki</a:t>
            </a:r>
            <a:r>
              <a:rPr lang="ru-RU" u="sng" dirty="0">
                <a:hlinkClick r:id="rId3"/>
              </a:rPr>
              <a:t>/</a:t>
            </a:r>
            <a:r>
              <a:rPr lang="ru-RU" u="sng" dirty="0" err="1">
                <a:hlinkClick r:id="rId3"/>
              </a:rPr>
              <a:t>vvedenie</a:t>
            </a:r>
            <a:r>
              <a:rPr lang="ru-RU" u="sng" dirty="0">
                <a:hlinkClick r:id="rId3"/>
              </a:rPr>
              <a:t>-v-</a:t>
            </a:r>
            <a:r>
              <a:rPr lang="ru-RU" u="sng" dirty="0" err="1">
                <a:hlinkClick r:id="rId3"/>
              </a:rPr>
              <a:t>klinicheskuyu</a:t>
            </a:r>
            <a:r>
              <a:rPr lang="ru-RU" u="sng" dirty="0">
                <a:hlinkClick r:id="rId3"/>
              </a:rPr>
              <a:t>/</a:t>
            </a:r>
            <a:r>
              <a:rPr lang="ru-RU" u="sng" dirty="0" err="1">
                <a:hlinkClick r:id="rId3"/>
              </a:rPr>
              <a:t>operacii-myshleniya</a:t>
            </a:r>
            <a:endParaRPr lang="ru-RU" dirty="0"/>
          </a:p>
          <a:p>
            <a:r>
              <a:rPr lang="ru-RU" dirty="0"/>
              <a:t>3.https://infourok.ru/diplomnaya-rabota-logiko-matematicheskie-igry-kak-sredstvo-razvitiya-logicheskoj-sfery-detej-starshego-doshkolnogo-vozrasta-4124735.htm.l </a:t>
            </a:r>
          </a:p>
          <a:p>
            <a:r>
              <a:rPr lang="ru-RU" dirty="0"/>
              <a:t>4. </a:t>
            </a:r>
            <a:r>
              <a:rPr lang="ru-RU" dirty="0">
                <a:hlinkClick r:id="rId4"/>
              </a:rPr>
              <a:t>https://</a:t>
            </a:r>
            <a:r>
              <a:rPr lang="ru-RU" dirty="0" smtClean="0">
                <a:hlinkClick r:id="rId4"/>
              </a:rPr>
              <a:t>dnevnik-znaniy.ru/samosovershenstvovanie/abstraktnoe-myshlenie.htm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1171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488" y="238267"/>
            <a:ext cx="9309384" cy="6360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744214" y="2132856"/>
            <a:ext cx="481734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</a:t>
            </a:r>
          </a:p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внимание</a:t>
            </a:r>
            <a:endParaRPr lang="ru-RU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00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836713"/>
            <a:ext cx="8915400" cy="52894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Когнитивные способности –это умение пользоваться информацией, поступающей ежедневно из окружающей среды. Запоминать ее, применять в быту, мыслить логически</a:t>
            </a:r>
            <a:r>
              <a:rPr lang="ru-RU" dirty="0" smtClean="0"/>
              <a:t>, добывать </a:t>
            </a:r>
            <a:r>
              <a:rPr lang="ru-RU" dirty="0"/>
              <a:t>выводы из неполных  данных. Когнитивный- значит связующий, строящий причинно-следственные связи. Это процесс, расширяющий знания за счет анализа полученной информации и сделанных о ней выводах. Это навыки, основанные на мозге, которые необходимы для приобретения знаний, обработки информации и рассуждений.</a:t>
            </a:r>
          </a:p>
          <a:p>
            <a:pPr>
              <a:buNone/>
            </a:pPr>
            <a:r>
              <a:rPr lang="ru-RU" dirty="0"/>
              <a:t>Когнитивные способности – это навыки мозга усваивать и обрабатывать информацию об окружающем нас мире. К ним относят память, внимание, воображение,  речь, возможность логически рассуждать, воспринимать информацию органами чувств.</a:t>
            </a:r>
          </a:p>
          <a:p>
            <a:pPr>
              <a:buNone/>
            </a:pPr>
            <a:r>
              <a:rPr lang="ru-RU" dirty="0"/>
              <a:t>Именно они позволяют нам запоминать дорогу от дома до работы, вдумчиво читать документы, одновременно готовить ужин и общаться с членами семьи.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714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430" y="188639"/>
            <a:ext cx="9505056" cy="63367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208584" y="1844824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Цель семинара: </a:t>
            </a:r>
          </a:p>
          <a:p>
            <a:pPr algn="ctr"/>
            <a:r>
              <a:rPr lang="ru-RU" sz="2800" dirty="0" smtClean="0"/>
              <a:t>повышение психолого-   педагогической компетенции педагогов по </a:t>
            </a:r>
            <a:r>
              <a:rPr lang="ru-RU" sz="2800" dirty="0"/>
              <a:t>развитию </a:t>
            </a:r>
            <a:r>
              <a:rPr lang="ru-RU" sz="2800" dirty="0" smtClean="0"/>
              <a:t>логико-математических </a:t>
            </a:r>
            <a:r>
              <a:rPr lang="ru-RU" sz="2800" dirty="0"/>
              <a:t>представлений </a:t>
            </a:r>
            <a:r>
              <a:rPr lang="ru-RU" sz="2800" dirty="0" smtClean="0"/>
              <a:t>у дошкольников.</a:t>
            </a:r>
            <a:r>
              <a:rPr lang="ru-RU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01315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40631" y="-1251520"/>
            <a:ext cx="6408712" cy="94330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848544" y="980728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/>
              <a:t>Почему логико-математическое развитие?</a:t>
            </a:r>
          </a:p>
          <a:p>
            <a:pPr>
              <a:buNone/>
            </a:pPr>
            <a:r>
              <a:rPr lang="ru-RU" b="1" dirty="0"/>
              <a:t>           В математике имеются наибольшие возможности для развития логического мышления, это обосновано тем, что ни одна другая наука не дает возможность глубокого и осмысленного перехода от наглядно – действенного мышления к наглядно-образному, затем к логическому. </a:t>
            </a:r>
            <a:r>
              <a:rPr lang="ru-RU" b="1" dirty="0" smtClean="0"/>
              <a:t>Математические </a:t>
            </a:r>
            <a:r>
              <a:rPr lang="ru-RU" b="1" dirty="0"/>
              <a:t>знания предполагают изучение </a:t>
            </a:r>
            <a:r>
              <a:rPr lang="ru-RU" b="1" dirty="0" smtClean="0"/>
              <a:t>мыслительных процессов самого </a:t>
            </a:r>
            <a:r>
              <a:rPr lang="ru-RU" b="1" dirty="0"/>
              <a:t>мышления в чистом виде : </a:t>
            </a:r>
            <a:r>
              <a:rPr lang="ru-RU" b="1" dirty="0" smtClean="0"/>
              <a:t>процессов </a:t>
            </a:r>
            <a:r>
              <a:rPr lang="ru-RU" b="1" dirty="0"/>
              <a:t>анализа и синтеза через классификацию, группирование, сравнение, что дает ребенку возможность самому выводить новые знания из </a:t>
            </a:r>
            <a:r>
              <a:rPr lang="ru-RU" b="1" dirty="0" smtClean="0"/>
              <a:t>известных </a:t>
            </a:r>
            <a:r>
              <a:rPr lang="ru-RU" b="1" dirty="0"/>
              <a:t>или вновь узнаваемых во всех существующих направлениях науки. </a:t>
            </a:r>
          </a:p>
          <a:p>
            <a:pPr>
              <a:buNone/>
            </a:pPr>
            <a:r>
              <a:rPr lang="ru-RU" b="1" dirty="0"/>
              <a:t>          </a:t>
            </a:r>
            <a:r>
              <a:rPr lang="ru-RU" b="1" i="1" dirty="0"/>
              <a:t>Развитие у детей логико-математических представлений предполагает развитие представлений о математических свойствах и отношениях предметов, конкретных величинах, числах, геометрических фигурах, зависимостях и закономерностях.</a:t>
            </a:r>
          </a:p>
          <a:p>
            <a:r>
              <a:rPr lang="ru-RU" b="1" i="1" dirty="0"/>
              <a:t>      При этом, для формирования математических представлений важно, чтобы ребенок </a:t>
            </a:r>
            <a:r>
              <a:rPr lang="ru-RU" b="1" i="1" dirty="0" smtClean="0"/>
              <a:t>овладел </a:t>
            </a:r>
            <a:r>
              <a:rPr lang="ru-RU" b="1" i="1" dirty="0"/>
              <a:t>мыслительными операциями, к которым относятся сравнение, классификация, обобщение, анализ и синтез, систематизация, </a:t>
            </a:r>
            <a:r>
              <a:rPr lang="ru-RU" b="1" i="1" dirty="0" err="1"/>
              <a:t>сериация</a:t>
            </a:r>
            <a:r>
              <a:rPr lang="ru-RU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6794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464" y="116632"/>
            <a:ext cx="9661073" cy="6552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3" descr="https://avatars.mds.yandex.net/i?id=1544e9c995c7e233700a7b56e70b7e78-4825199-images-thumbs&amp;n=1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488" y="908720"/>
            <a:ext cx="4752528" cy="42484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312838" y="1124744"/>
            <a:ext cx="4056451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Наука </a:t>
            </a:r>
            <a:r>
              <a:rPr lang="ru-RU" dirty="0"/>
              <a:t>логика изучает формы, законы и методы познавательной деятельности человека. Упрощённо можно сказать, что это наука об умении правильно мыслить.</a:t>
            </a:r>
          </a:p>
        </p:txBody>
      </p:sp>
      <p:pic>
        <p:nvPicPr>
          <p:cNvPr id="8" name="Рисунок 7" descr="типа логических задач, связанных с внедрением в сознание ребенка основных п..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3040" y="3378730"/>
            <a:ext cx="3522391" cy="2294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472" y="224644"/>
            <a:ext cx="9577064" cy="64087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3440833" y="764704"/>
            <a:ext cx="2664294" cy="52014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Мышление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6036" y="2899210"/>
            <a:ext cx="1638182" cy="775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Формы мышления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29264" y="2923748"/>
            <a:ext cx="1638182" cy="775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Способы мышления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0192" y="2590924"/>
            <a:ext cx="2118294" cy="108012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Мыслительные операции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58880" y="5306600"/>
            <a:ext cx="1638182" cy="775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Индукция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</a:rPr>
              <a:t>Д</a:t>
            </a:r>
            <a:r>
              <a:rPr lang="ru-RU" sz="1400" b="1" dirty="0" smtClean="0">
                <a:solidFill>
                  <a:srgbClr val="0070C0"/>
                </a:solidFill>
              </a:rPr>
              <a:t>едукция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24808" y="2895047"/>
            <a:ext cx="1764196" cy="775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Виды мышления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0192" y="4797152"/>
            <a:ext cx="1638182" cy="128483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Анализ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Синтез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Обобщение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Сравнение и др.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69523" y="5373297"/>
            <a:ext cx="1638182" cy="775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Понятие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Суждение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</a:rPr>
              <a:t>У</a:t>
            </a:r>
            <a:r>
              <a:rPr lang="ru-RU" sz="1400" b="1" dirty="0" smtClean="0">
                <a:solidFill>
                  <a:srgbClr val="0070C0"/>
                </a:solidFill>
              </a:rPr>
              <a:t>мозаключение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66838" y="4664547"/>
            <a:ext cx="1638182" cy="148474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0070C0"/>
              </a:solidFill>
            </a:endParaRPr>
          </a:p>
          <a:p>
            <a:pPr algn="ctr"/>
            <a:endParaRPr lang="ru-RU" sz="1400" b="1" dirty="0">
              <a:solidFill>
                <a:srgbClr val="0070C0"/>
              </a:solidFill>
            </a:endParaRPr>
          </a:p>
          <a:p>
            <a:pPr algn="ctr"/>
            <a:endParaRPr lang="ru-RU" sz="1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Предметно-действенное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Наглядно-образное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Словесно-логическое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Абстрактное</a:t>
            </a:r>
          </a:p>
          <a:p>
            <a:pPr algn="ctr"/>
            <a:endParaRPr lang="ru-RU" sz="1400" b="1" dirty="0" smtClean="0">
              <a:solidFill>
                <a:srgbClr val="0070C0"/>
              </a:solidFill>
            </a:endParaRPr>
          </a:p>
          <a:p>
            <a:pPr algn="ctr"/>
            <a:endParaRPr lang="ru-RU" sz="1400" b="1" dirty="0" smtClean="0">
              <a:solidFill>
                <a:srgbClr val="0070C0"/>
              </a:solidFill>
            </a:endParaRPr>
          </a:p>
          <a:p>
            <a:pPr algn="ctr"/>
            <a:endParaRPr lang="ru-RU" sz="1400" b="1" dirty="0">
              <a:solidFill>
                <a:srgbClr val="0070C0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1809339" y="1300063"/>
            <a:ext cx="2795681" cy="125152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605020" y="1291679"/>
            <a:ext cx="0" cy="16033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605020" y="1300063"/>
            <a:ext cx="1339840" cy="159498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9" idx="0"/>
          </p:cNvCxnSpPr>
          <p:nvPr/>
        </p:nvCxnSpPr>
        <p:spPr>
          <a:xfrm>
            <a:off x="4605020" y="1300063"/>
            <a:ext cx="3543335" cy="162368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8031977" y="3714958"/>
            <a:ext cx="0" cy="159164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056092" y="3684735"/>
            <a:ext cx="0" cy="16885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872882" y="3675207"/>
            <a:ext cx="0" cy="102561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701327" y="3675207"/>
            <a:ext cx="0" cy="11653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4535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40631" y="-1251519"/>
            <a:ext cx="6552728" cy="92890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626853" y="2420888"/>
            <a:ext cx="2652295" cy="93610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Мыслительные операции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72913" y="404665"/>
            <a:ext cx="1638182" cy="77599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Сравнение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215252" y="620688"/>
            <a:ext cx="2028225" cy="79208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Классификация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71269" y="2420888"/>
            <a:ext cx="2028225" cy="648072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Систематизация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27286" y="3573016"/>
            <a:ext cx="1638182" cy="61206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Аналогии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21052" y="4869160"/>
            <a:ext cx="2184243" cy="723562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Абстрагирование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12740" y="4869160"/>
            <a:ext cx="1638182" cy="71686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Сериация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8541" y="3501008"/>
            <a:ext cx="1638182" cy="75192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Синтез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2523" y="2276873"/>
            <a:ext cx="1638182" cy="67812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Анализ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52567" y="692696"/>
            <a:ext cx="1638182" cy="675692"/>
          </a:xfrm>
          <a:prstGeom prst="roundRect">
            <a:avLst/>
          </a:prstGeom>
          <a:solidFill>
            <a:schemeClr val="accent5">
              <a:lumMod val="20000"/>
              <a:lumOff val="80000"/>
              <a:alpha val="8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Обобщение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Стрелка вверх 14"/>
          <p:cNvSpPr/>
          <p:nvPr/>
        </p:nvSpPr>
        <p:spPr>
          <a:xfrm rot="18209556">
            <a:off x="3836420" y="606506"/>
            <a:ext cx="352351" cy="2000158"/>
          </a:xfrm>
          <a:prstGeom prst="upArrow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4796983" y="1268760"/>
            <a:ext cx="390043" cy="792088"/>
          </a:xfrm>
          <a:prstGeom prst="upArrow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 rot="3083317">
            <a:off x="5707812" y="610967"/>
            <a:ext cx="342325" cy="1912360"/>
          </a:xfrm>
          <a:prstGeom prst="upArrow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7846324">
            <a:off x="2891292" y="2652587"/>
            <a:ext cx="320441" cy="1092121"/>
          </a:xfrm>
          <a:prstGeom prst="upArrow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 rot="15395141">
            <a:off x="2787537" y="3159680"/>
            <a:ext cx="328569" cy="1092121"/>
          </a:xfrm>
          <a:prstGeom prst="upArrow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10800000">
            <a:off x="3440832" y="3645024"/>
            <a:ext cx="336037" cy="1008112"/>
          </a:xfrm>
          <a:prstGeom prst="upArrow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 rot="3250189">
            <a:off x="6617097" y="2556714"/>
            <a:ext cx="360664" cy="1092121"/>
          </a:xfrm>
          <a:prstGeom prst="upArrow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 rot="6808053">
            <a:off x="6726681" y="3245762"/>
            <a:ext cx="316945" cy="1092121"/>
          </a:xfrm>
          <a:prstGeom prst="upArrow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 rot="10800000">
            <a:off x="6123130" y="3645024"/>
            <a:ext cx="342038" cy="1008112"/>
          </a:xfrm>
          <a:prstGeom prst="upArrow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34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464" y="188640"/>
            <a:ext cx="9505056" cy="64087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352600" y="980728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         </a:t>
            </a:r>
            <a:r>
              <a:rPr lang="ru-RU" sz="2400" b="1" dirty="0" smtClean="0"/>
              <a:t>Что такое математическое развитие?</a:t>
            </a:r>
          </a:p>
          <a:p>
            <a:r>
              <a:rPr lang="ru-RU" sz="2000" dirty="0" smtClean="0"/>
              <a:t> </a:t>
            </a:r>
            <a:r>
              <a:rPr lang="ru-RU" sz="2400" b="1" dirty="0" smtClean="0"/>
              <a:t>Под </a:t>
            </a:r>
            <a:r>
              <a:rPr lang="ru-RU" sz="2400" b="1" dirty="0"/>
              <a:t>математическим развитием понимают  сдвиги и изменения познавательной деятельности личности, которые  происходят в результате формирования математических представлений и связанных с ними логических операций. </a:t>
            </a:r>
            <a:endParaRPr lang="ru-RU" sz="2400" b="1" dirty="0" smtClean="0"/>
          </a:p>
          <a:p>
            <a:r>
              <a:rPr lang="ru-RU" sz="2400" b="1" dirty="0" smtClean="0"/>
              <a:t>         Развитие </a:t>
            </a:r>
            <a:r>
              <a:rPr lang="ru-RU" sz="2400" b="1" dirty="0"/>
              <a:t>у детей –логико-математических представлений предполагает развитие представлений о математических свойствах и отношениях предметов, конкретных величинах, числах</a:t>
            </a:r>
            <a:r>
              <a:rPr lang="ru-RU" sz="2400" b="1" dirty="0" smtClean="0"/>
              <a:t>, геометрических </a:t>
            </a:r>
            <a:r>
              <a:rPr lang="ru-RU" sz="2400" b="1" dirty="0"/>
              <a:t>фигурах, зависимостях и закономерностях.</a:t>
            </a:r>
          </a:p>
        </p:txBody>
      </p:sp>
    </p:spTree>
    <p:extLst>
      <p:ext uri="{BB962C8B-B14F-4D97-AF65-F5344CB8AC3E}">
        <p14:creationId xmlns:p14="http://schemas.microsoft.com/office/powerpoint/2010/main" xmlns="" val="425548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80" y="116632"/>
            <a:ext cx="9505056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476500" y="908721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8591" y="514994"/>
            <a:ext cx="79208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Образовательная область</a:t>
            </a:r>
          </a:p>
          <a:p>
            <a:pPr algn="ctr"/>
            <a:r>
              <a:rPr lang="ru-RU" sz="2400" b="1" dirty="0" smtClean="0"/>
              <a:t>«Познавательное развитие»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b="1" smtClean="0"/>
              <a:t> Развитие </a:t>
            </a:r>
            <a:r>
              <a:rPr lang="ru-RU" sz="2400" b="1" dirty="0" smtClean="0"/>
              <a:t>когнитивных способностей: сенсорное развитие, развитие познавательных действий , дидактические игры.</a:t>
            </a:r>
          </a:p>
          <a:p>
            <a:pPr algn="ctr"/>
            <a:r>
              <a:rPr lang="ru-RU" sz="2400" b="1" dirty="0" smtClean="0"/>
              <a:t>1.Учить выделять  в процессе восприятия несколько качеств предметов; сравнивать предметы по форме, величине, строению, положению в пространстве, цвету.</a:t>
            </a:r>
          </a:p>
          <a:p>
            <a:pPr algn="ctr"/>
            <a:r>
              <a:rPr lang="ru-RU" sz="2400" b="1" dirty="0" smtClean="0"/>
              <a:t>2.Развивать умение классифицировать предметы по общим качествам (форме, величине, строению, цвету).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b="1" dirty="0" smtClean="0"/>
              <a:t> Формирование элементарных математических представлений.</a:t>
            </a:r>
          </a:p>
          <a:p>
            <a:pPr algn="ctr"/>
            <a:r>
              <a:rPr lang="ru-RU" sz="2400" b="1" dirty="0" smtClean="0"/>
              <a:t>1.Количество,счет, величина, форма, ориентировка  в пространстве, времени.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5" descr="Школьный фон для презентаци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80" y="260648"/>
            <a:ext cx="9505056" cy="633670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208584" y="1268760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Принципы  логико-математического развития:</a:t>
            </a:r>
          </a:p>
          <a:p>
            <a:r>
              <a:rPr lang="ru-RU" sz="2000" b="1" dirty="0" smtClean="0"/>
              <a:t>-согласование нового материала с ранее изученным; </a:t>
            </a:r>
          </a:p>
          <a:p>
            <a:r>
              <a:rPr lang="ru-RU" sz="2000" b="1" dirty="0" smtClean="0"/>
              <a:t>постепенное усложнение материала;</a:t>
            </a:r>
          </a:p>
          <a:p>
            <a:pPr lvl="0"/>
            <a:r>
              <a:rPr lang="ru-RU" sz="2000" b="1" dirty="0" smtClean="0"/>
              <a:t>-систематическое повторение уже знакомого познавательного материала с целью его прочного и полного усвоения;</a:t>
            </a:r>
          </a:p>
          <a:p>
            <a:pPr lvl="0"/>
            <a:r>
              <a:rPr lang="ru-RU" sz="2000" b="1" dirty="0" smtClean="0"/>
              <a:t>-</a:t>
            </a:r>
            <a:r>
              <a:rPr lang="ru-RU" sz="2000" b="1" dirty="0"/>
              <a:t>соответствие познавательного </a:t>
            </a:r>
            <a:r>
              <a:rPr lang="ru-RU" sz="2000" b="1" dirty="0" smtClean="0"/>
              <a:t>материала определенной учебной теме;</a:t>
            </a:r>
          </a:p>
          <a:p>
            <a:pPr lvl="0"/>
            <a:r>
              <a:rPr lang="ru-RU" sz="2000" b="1" dirty="0" smtClean="0"/>
              <a:t>-сочетание с иными видами деятельности ;</a:t>
            </a:r>
          </a:p>
          <a:p>
            <a:pPr lvl="0"/>
            <a:r>
              <a:rPr lang="ru-RU" sz="2000" b="1" dirty="0" smtClean="0"/>
              <a:t>-самостоятельное и творческое использование изученного материала детьми с обязательным изложением собственных мыслей в виде рассуждений и умозаключений.</a:t>
            </a:r>
          </a:p>
          <a:p>
            <a:r>
              <a:rPr lang="ru-RU" sz="2000" b="1" dirty="0" smtClean="0"/>
              <a:t>Работа со старшими дошкольниками по формированию логико-математических понятий предполагает систематичность, целеустремленность и должно осуществляться с опорой на те виды деятельности, которые больше всего способствуют умственному развитию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1348</Words>
  <Application>Microsoft Office PowerPoint</Application>
  <PresentationFormat>Лист A4 (210x297 мм)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рп</cp:lastModifiedBy>
  <cp:revision>88</cp:revision>
  <dcterms:created xsi:type="dcterms:W3CDTF">2022-10-30T13:26:00Z</dcterms:created>
  <dcterms:modified xsi:type="dcterms:W3CDTF">2023-11-28T06:50:04Z</dcterms:modified>
</cp:coreProperties>
</file>