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76" r:id="rId16"/>
    <p:sldId id="279" r:id="rId17"/>
    <p:sldId id="280" r:id="rId18"/>
    <p:sldId id="281" r:id="rId19"/>
    <p:sldId id="282" r:id="rId20"/>
    <p:sldId id="268" r:id="rId21"/>
    <p:sldId id="278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6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9" r:id="rId56"/>
    <p:sldId id="320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59B"/>
    <a:srgbClr val="FFCCFF"/>
    <a:srgbClr val="CCCCFF"/>
    <a:srgbClr val="008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63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E3EF3-D8C9-4641-A3F2-2646DA2513B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40CD4-5E0F-4CAF-A956-1596996B9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0CD4-5E0F-4CAF-A956-1596996B970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55F-60A5-4846-96B3-8A99FF06D0B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9E90-973A-4EC9-97DE-2344C355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55F-60A5-4846-96B3-8A99FF06D0B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9E90-973A-4EC9-97DE-2344C355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55F-60A5-4846-96B3-8A99FF06D0B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9E90-973A-4EC9-97DE-2344C355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55F-60A5-4846-96B3-8A99FF06D0B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9E90-973A-4EC9-97DE-2344C355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55F-60A5-4846-96B3-8A99FF06D0B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9E90-973A-4EC9-97DE-2344C355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55F-60A5-4846-96B3-8A99FF06D0B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9E90-973A-4EC9-97DE-2344C355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55F-60A5-4846-96B3-8A99FF06D0B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9E90-973A-4EC9-97DE-2344C355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55F-60A5-4846-96B3-8A99FF06D0B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9E90-973A-4EC9-97DE-2344C355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55F-60A5-4846-96B3-8A99FF06D0B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9E90-973A-4EC9-97DE-2344C355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55F-60A5-4846-96B3-8A99FF06D0B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9E90-973A-4EC9-97DE-2344C355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55F-60A5-4846-96B3-8A99FF06D0B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9E90-973A-4EC9-97DE-2344C355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6155F-60A5-4846-96B3-8A99FF06D0B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E9E90-973A-4EC9-97DE-2344C3557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3.png"/><Relationship Id="rId10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1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1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1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1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1.jpe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1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1.jpe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1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1.jpe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1.jpeg"/><Relationship Id="rId7" Type="http://schemas.openxmlformats.org/officeDocument/2006/relationships/image" Target="../media/image10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.jpe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.jpeg"/><Relationship Id="rId7" Type="http://schemas.openxmlformats.org/officeDocument/2006/relationships/image" Target="../media/image10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.jpeg"/><Relationship Id="rId7" Type="http://schemas.openxmlformats.org/officeDocument/2006/relationships/image" Target="../media/image1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.jpeg"/><Relationship Id="rId7" Type="http://schemas.openxmlformats.org/officeDocument/2006/relationships/image" Target="../media/image1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.jpeg"/><Relationship Id="rId7" Type="http://schemas.openxmlformats.org/officeDocument/2006/relationships/image" Target="../media/image12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.jpeg"/><Relationship Id="rId7" Type="http://schemas.openxmlformats.org/officeDocument/2006/relationships/image" Target="../media/image12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image" Target="../media/image1.jpeg"/><Relationship Id="rId7" Type="http://schemas.openxmlformats.org/officeDocument/2006/relationships/image" Target="../media/image12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8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.jpeg"/><Relationship Id="rId7" Type="http://schemas.openxmlformats.org/officeDocument/2006/relationships/image" Target="../media/image13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5277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 : «Туристические походы как средство физического воспитания детей старшего дошкольного возраста»</a:t>
            </a:r>
          </a:p>
          <a:p>
            <a:pPr algn="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   </a:t>
            </a:r>
          </a:p>
          <a:p>
            <a:pPr algn="r">
              <a:buNone/>
            </a:pP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Полухина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Елена Ивановна,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культуре.</a:t>
            </a:r>
          </a:p>
          <a:p>
            <a:pPr algn="r"/>
            <a:endParaRPr lang="ru-RU" dirty="0"/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687689524805.jpg"/>
          <p:cNvPicPr>
            <a:picLocks noChangeAspect="1"/>
          </p:cNvPicPr>
          <p:nvPr/>
        </p:nvPicPr>
        <p:blipFill>
          <a:blip r:embed="rId5" cstate="email">
            <a:lum contrast="10000"/>
          </a:blip>
          <a:stretch>
            <a:fillRect/>
          </a:stretch>
        </p:blipFill>
        <p:spPr>
          <a:xfrm>
            <a:off x="1115616" y="1340768"/>
            <a:ext cx="6384217" cy="36004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туристической деятельности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15436" cy="2500330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этап-создание предметно-пространственной среды в ДОУ</a:t>
            </a:r>
          </a:p>
          <a:p>
            <a:pPr algn="just"/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этап-подготовка к туристической деятельности: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теоретическая подготовка</a:t>
            </a:r>
          </a:p>
          <a:p>
            <a:pPr algn="just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практическая подготовка</a:t>
            </a:r>
          </a:p>
          <a:p>
            <a:pPr algn="just"/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этап- собственно-туристическая деятельность «Мы – туристы»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-142900"/>
            <a:ext cx="9501254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142876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создание предметно-пространственной среды в ДОУ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715436" cy="292895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необходимой литературы</a:t>
            </a: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" name="Picture 10" descr="3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563110">
            <a:off x="380142" y="1377597"/>
            <a:ext cx="2140692" cy="28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1" name="Picture 12" descr="300830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1428736"/>
            <a:ext cx="2286005" cy="270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2" name="Picture 14" descr="dolzhnostnaya-instruktsiya-po-fizicheskoy-kulture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411825">
            <a:off x="6488010" y="1368366"/>
            <a:ext cx="2176191" cy="285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4" name="Picture 16" descr="5-89415-390-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28860" y="4143380"/>
            <a:ext cx="2076267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5" name="Picture 18" descr="102038225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14876" y="4071942"/>
            <a:ext cx="1978883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6" name="Picture 20" descr="10123005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117340" y="4143380"/>
            <a:ext cx="202666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1428760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64294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маршрутных карт, пособий</a:t>
            </a: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9" name="Picture 11" descr="DSCN8647"/>
          <p:cNvPicPr>
            <a:picLocks noChangeAspect="1" noChangeArrowheads="1"/>
          </p:cNvPicPr>
          <p:nvPr/>
        </p:nvPicPr>
        <p:blipFill>
          <a:blip r:embed="rId5" cstate="email">
            <a:lum bright="10000" contrast="30000"/>
          </a:blip>
          <a:srcRect/>
          <a:stretch>
            <a:fillRect/>
          </a:stretch>
        </p:blipFill>
        <p:spPr>
          <a:xfrm>
            <a:off x="0" y="785794"/>
            <a:ext cx="3857295" cy="28946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3" name="Picture 9" descr="DSCN8651"/>
          <p:cNvPicPr>
            <a:picLocks noChangeAspect="1" noChangeArrowheads="1"/>
          </p:cNvPicPr>
          <p:nvPr/>
        </p:nvPicPr>
        <p:blipFill>
          <a:blip r:embed="rId6" cstate="email">
            <a:lum bright="10000" contrast="30000"/>
          </a:blip>
          <a:srcRect/>
          <a:stretch>
            <a:fillRect/>
          </a:stretch>
        </p:blipFill>
        <p:spPr>
          <a:xfrm>
            <a:off x="2267744" y="3717032"/>
            <a:ext cx="3428602" cy="25717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7" name="Picture 12" descr="DSCN8644"/>
          <p:cNvPicPr>
            <a:picLocks noChangeAspect="1" noChangeArrowheads="1"/>
          </p:cNvPicPr>
          <p:nvPr/>
        </p:nvPicPr>
        <p:blipFill>
          <a:blip r:embed="rId7" cstate="email">
            <a:lum bright="10000" contrast="30000"/>
          </a:blip>
          <a:srcRect/>
          <a:stretch>
            <a:fillRect/>
          </a:stretch>
        </p:blipFill>
        <p:spPr>
          <a:xfrm>
            <a:off x="5214942" y="857232"/>
            <a:ext cx="3786182" cy="28422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8" name="Picture 10" descr="DSCN8649"/>
          <p:cNvPicPr>
            <a:picLocks noChangeAspect="1" noChangeArrowheads="1"/>
          </p:cNvPicPr>
          <p:nvPr/>
        </p:nvPicPr>
        <p:blipFill>
          <a:blip r:embed="rId8" cstate="email">
            <a:lum bright="20000" contrast="40000"/>
          </a:blip>
          <a:srcRect/>
          <a:stretch>
            <a:fillRect/>
          </a:stretch>
        </p:blipFill>
        <p:spPr>
          <a:xfrm>
            <a:off x="5690446" y="4266634"/>
            <a:ext cx="3453554" cy="25913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42900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" name="Picture 9" descr="DSCN8285"/>
          <p:cNvPicPr>
            <a:picLocks noChangeAspect="1" noChangeArrowheads="1"/>
          </p:cNvPicPr>
          <p:nvPr/>
        </p:nvPicPr>
        <p:blipFill>
          <a:blip r:embed="rId6" cstate="email">
            <a:lum bright="10000" contrast="30000"/>
          </a:blip>
          <a:srcRect/>
          <a:stretch>
            <a:fillRect/>
          </a:stretch>
        </p:blipFill>
        <p:spPr>
          <a:xfrm>
            <a:off x="4429124" y="-107157"/>
            <a:ext cx="4714876" cy="353615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1" name="Picture 10" descr="DSCN8286"/>
          <p:cNvPicPr>
            <a:picLocks noChangeAspect="1" noChangeArrowheads="1"/>
          </p:cNvPicPr>
          <p:nvPr/>
        </p:nvPicPr>
        <p:blipFill>
          <a:blip r:embed="rId7" cstate="email">
            <a:lum bright="-10000" contrast="20000"/>
          </a:blip>
          <a:srcRect/>
          <a:stretch>
            <a:fillRect/>
          </a:stretch>
        </p:blipFill>
        <p:spPr>
          <a:xfrm>
            <a:off x="2071670" y="3071810"/>
            <a:ext cx="3417114" cy="29289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2" name="Picture 11" descr="DSCN8287"/>
          <p:cNvPicPr>
            <a:picLocks noChangeAspect="1" noChangeArrowheads="1"/>
          </p:cNvPicPr>
          <p:nvPr/>
        </p:nvPicPr>
        <p:blipFill>
          <a:blip r:embed="rId8" cstate="email">
            <a:lum contrast="40000"/>
          </a:blip>
          <a:srcRect/>
          <a:stretch>
            <a:fillRect/>
          </a:stretch>
        </p:blipFill>
        <p:spPr>
          <a:xfrm>
            <a:off x="0" y="0"/>
            <a:ext cx="4572000" cy="343058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Picture 12" descr="DSCN8288"/>
          <p:cNvPicPr>
            <a:picLocks noChangeAspect="1" noChangeArrowheads="1"/>
          </p:cNvPicPr>
          <p:nvPr/>
        </p:nvPicPr>
        <p:blipFill>
          <a:blip r:embed="rId9" cstate="email">
            <a:lum bright="-10000" contrast="40000"/>
          </a:blip>
          <a:srcRect/>
          <a:stretch>
            <a:fillRect/>
          </a:stretch>
        </p:blipFill>
        <p:spPr>
          <a:xfrm>
            <a:off x="5000628" y="4823263"/>
            <a:ext cx="4286248" cy="203473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142875"/>
            <a:ext cx="6728792" cy="981869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специального снаряжения для туристов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6" descr="DSCN829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lum bright="10000" contrast="30000"/>
          </a:blip>
          <a:srcRect/>
          <a:stretch>
            <a:fillRect/>
          </a:stretch>
        </p:blipFill>
        <p:spPr>
          <a:xfrm>
            <a:off x="2267744" y="1268760"/>
            <a:ext cx="6786957" cy="5158752"/>
          </a:xfrm>
          <a:effectLst>
            <a:softEdge rad="317500"/>
          </a:effectLst>
        </p:spPr>
      </p:pic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29249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42900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571504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356"/>
            <a:ext cx="8715436" cy="32861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теоретическая и практическая  подготовка детей к туристической деятельности</a:t>
            </a: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lum contrast="30000"/>
          </a:blip>
          <a:srcRect/>
          <a:stretch>
            <a:fillRect/>
          </a:stretch>
        </p:blipFill>
        <p:spPr bwMode="auto">
          <a:xfrm>
            <a:off x="142844" y="1500174"/>
            <a:ext cx="4411321" cy="32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lum bright="10000" contrast="30000"/>
          </a:blip>
          <a:srcRect/>
          <a:stretch>
            <a:fillRect/>
          </a:stretch>
        </p:blipFill>
        <p:spPr bwMode="auto">
          <a:xfrm>
            <a:off x="4643406" y="3286100"/>
            <a:ext cx="45005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42900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571504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Теоретическая подготовка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356"/>
            <a:ext cx="8715436" cy="32861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Беседуем с детьми о том, кто такие туристы; знакомство детей  с различными видами  туризма.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lum bright="10000" contrast="30000"/>
          </a:blip>
          <a:srcRect/>
          <a:stretch>
            <a:fillRect/>
          </a:stretch>
        </p:blipFill>
        <p:spPr bwMode="auto">
          <a:xfrm>
            <a:off x="1043608" y="1100420"/>
            <a:ext cx="2815866" cy="376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" name="Picture 5" descr="DSCN8309"/>
          <p:cNvPicPr>
            <a:picLocks noChangeAspect="1" noChangeArrowheads="1"/>
          </p:cNvPicPr>
          <p:nvPr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>
          <a:xfrm>
            <a:off x="3707904" y="2708920"/>
            <a:ext cx="5293220" cy="396991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42900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513" y="214313"/>
            <a:ext cx="8964488" cy="5715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Знакомим детей с картой детского сада.        Учим  находить объекты  на карте.</a:t>
            </a:r>
          </a:p>
          <a:p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email">
            <a:lum bright="10000" contrast="30000"/>
          </a:blip>
          <a:srcRect/>
          <a:stretch>
            <a:fillRect/>
          </a:stretch>
        </p:blipFill>
        <p:spPr bwMode="auto">
          <a:xfrm>
            <a:off x="142844" y="714356"/>
            <a:ext cx="5000660" cy="375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9" name="Picture 5" descr="DSCN8361"/>
          <p:cNvPicPr>
            <a:picLocks noChangeAspect="1" noChangeArrowheads="1"/>
          </p:cNvPicPr>
          <p:nvPr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>
          <a:xfrm>
            <a:off x="5143504" y="620688"/>
            <a:ext cx="4000496" cy="30003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Picture 10" descr="DSCN8439"/>
          <p:cNvPicPr>
            <a:picLocks noChangeAspect="1" noChangeArrowheads="1"/>
          </p:cNvPicPr>
          <p:nvPr/>
        </p:nvPicPr>
        <p:blipFill>
          <a:blip r:embed="rId8" cstate="email">
            <a:lum bright="-10000" contrast="20000"/>
          </a:blip>
          <a:srcRect/>
          <a:stretch>
            <a:fillRect/>
          </a:stretch>
        </p:blipFill>
        <p:spPr>
          <a:xfrm>
            <a:off x="5214942" y="3717032"/>
            <a:ext cx="3929058" cy="294763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42900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4375" y="214313"/>
            <a:ext cx="8429625" cy="5715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Знакомим детей с компасом. Учим ориентироваться  в пространстве, находить направление движения по компасу. </a:t>
            </a:r>
          </a:p>
          <a:p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43512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6" name="Picture 7" descr="DSCN8642"/>
          <p:cNvPicPr>
            <a:picLocks noChangeAspect="1" noChangeArrowheads="1"/>
          </p:cNvPicPr>
          <p:nvPr/>
        </p:nvPicPr>
        <p:blipFill>
          <a:blip r:embed="rId6" cstate="email">
            <a:lum bright="10000" contrast="20000"/>
          </a:blip>
          <a:srcRect/>
          <a:stretch>
            <a:fillRect/>
          </a:stretch>
        </p:blipFill>
        <p:spPr>
          <a:xfrm>
            <a:off x="107504" y="836712"/>
            <a:ext cx="4773462" cy="35809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Picture 8" descr="DSCN8643"/>
          <p:cNvPicPr>
            <a:picLocks noChangeAspect="1" noChangeArrowheads="1"/>
          </p:cNvPicPr>
          <p:nvPr/>
        </p:nvPicPr>
        <p:blipFill>
          <a:blip r:embed="rId7" cstate="email">
            <a:lum bright="10000" contrast="30000"/>
          </a:blip>
          <a:srcRect/>
          <a:stretch>
            <a:fillRect/>
          </a:stretch>
        </p:blipFill>
        <p:spPr>
          <a:xfrm>
            <a:off x="4933950" y="3700463"/>
            <a:ext cx="4210050" cy="31575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Picture 10" descr="DSCN2181"/>
          <p:cNvPicPr>
            <a:picLocks noChangeAspect="1" noChangeArrowheads="1"/>
          </p:cNvPicPr>
          <p:nvPr/>
        </p:nvPicPr>
        <p:blipFill>
          <a:blip r:embed="rId8" cstate="email">
            <a:lum bright="10000" contrast="30000"/>
          </a:blip>
          <a:srcRect/>
          <a:stretch>
            <a:fillRect/>
          </a:stretch>
        </p:blipFill>
        <p:spPr>
          <a:xfrm>
            <a:off x="5004048" y="836712"/>
            <a:ext cx="3857652" cy="289323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42900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5" y="188641"/>
            <a:ext cx="8676456" cy="4320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Учим подбирать личное снаряжение туриста в зависимости от времени года.</a:t>
            </a: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43512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9" name="Picture 9" descr="DSCN8618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>
          <a:xfrm>
            <a:off x="251520" y="692696"/>
            <a:ext cx="4286248" cy="32146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" name="Picture 10" descr="DSCN8619"/>
          <p:cNvPicPr>
            <a:picLocks noChangeAspect="1" noChangeArrowheads="1"/>
          </p:cNvPicPr>
          <p:nvPr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>
          <a:xfrm>
            <a:off x="4644008" y="692696"/>
            <a:ext cx="4286280" cy="32147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3" name="Picture 12" descr="DSCN8620"/>
          <p:cNvPicPr>
            <a:picLocks noChangeAspect="1" noChangeArrowheads="1"/>
          </p:cNvPicPr>
          <p:nvPr/>
        </p:nvPicPr>
        <p:blipFill>
          <a:blip r:embed="rId8" cstate="email">
            <a:lum contrast="20000"/>
          </a:blip>
          <a:srcRect/>
          <a:stretch>
            <a:fillRect/>
          </a:stretch>
        </p:blipFill>
        <p:spPr>
          <a:xfrm>
            <a:off x="2291747" y="4005064"/>
            <a:ext cx="3523482" cy="26426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4" name="Picture 11" descr="DSCN8621"/>
          <p:cNvPicPr>
            <a:picLocks noChangeAspect="1" noChangeArrowheads="1"/>
          </p:cNvPicPr>
          <p:nvPr/>
        </p:nvPicPr>
        <p:blipFill>
          <a:blip r:embed="rId9" cstate="email">
            <a:lum contrast="20000"/>
          </a:blip>
          <a:srcRect/>
          <a:stretch>
            <a:fillRect/>
          </a:stretch>
        </p:blipFill>
        <p:spPr>
          <a:xfrm>
            <a:off x="5717288" y="4005064"/>
            <a:ext cx="3426712" cy="257003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28588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715436" cy="3286148"/>
          </a:xfrm>
        </p:spPr>
        <p:txBody>
          <a:bodyPr>
            <a:normAutofit lnSpcReduction="10000"/>
          </a:bodyPr>
          <a:lstStyle/>
          <a:p>
            <a:pPr indent="457200" algn="just"/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настоящее время  детский  туризм приобретает особую актуальность.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Детский туризм –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интегрированный способ обучения и воспитания детей, что оказывает содействие решению воспитательных, оздоровительных, учебных задач, многогранно развивая ребенка: интеллектуально, морально,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физически.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Детский туризм – это, прежде всего, здоровье детей, их физическая закалка, двигательная активность, а так же захватывающий вид активного отдыха. </a:t>
            </a: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сейчас много времени проводят у телевизора, компьютера, потребность в движении удовлетворяется не полностью, в современных квартирах не находится места спортивным уголкам. Известно, ребенок показывает более высокое физическое развитие, если семья ведет здоровый образ жизни. Поэтому возникла необходимость поиска эффективных и интересных путей оздоровления детей. Таким средством физического воспитания детей и является туризм.</a:t>
            </a:r>
          </a:p>
          <a:p>
            <a:pPr algn="just"/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42900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71600" y="142875"/>
            <a:ext cx="7743775" cy="47781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Учим подбирать специальное снаряжение туриста</a:t>
            </a:r>
          </a:p>
        </p:txBody>
      </p:sp>
      <p:pic>
        <p:nvPicPr>
          <p:cNvPr id="19" name="Picture 8" descr="DSCN863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>
          <a:xfrm>
            <a:off x="2915816" y="3571875"/>
            <a:ext cx="4381500" cy="3286125"/>
          </a:xfrm>
          <a:effectLst>
            <a:softEdge rad="127000"/>
          </a:effectLst>
        </p:spPr>
      </p:pic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lum bright="10000" contrast="30000"/>
          </a:blip>
          <a:srcRect/>
          <a:stretch>
            <a:fillRect/>
          </a:stretch>
        </p:blipFill>
        <p:spPr bwMode="auto">
          <a:xfrm rot="10800000" flipV="1">
            <a:off x="971600" y="476672"/>
            <a:ext cx="2988937" cy="354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>
            <a:lum contrast="30000"/>
          </a:blip>
          <a:srcRect/>
          <a:stretch>
            <a:fillRect/>
          </a:stretch>
        </p:blipFill>
        <p:spPr bwMode="auto">
          <a:xfrm>
            <a:off x="5652120" y="404663"/>
            <a:ext cx="2952328" cy="360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42900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email">
            <a:lum bright="10000" contrast="20000"/>
          </a:blip>
          <a:srcRect/>
          <a:stretch>
            <a:fillRect/>
          </a:stretch>
        </p:blipFill>
        <p:spPr bwMode="auto">
          <a:xfrm>
            <a:off x="251520" y="102638"/>
            <a:ext cx="3891852" cy="367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email">
            <a:lum bright="10000" contrast="20000"/>
          </a:blip>
          <a:srcRect/>
          <a:stretch>
            <a:fillRect/>
          </a:stretch>
        </p:blipFill>
        <p:spPr bwMode="auto">
          <a:xfrm>
            <a:off x="2915816" y="3399336"/>
            <a:ext cx="3800497" cy="345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 cstate="email">
            <a:lum bright="10000" contrast="30000"/>
          </a:blip>
          <a:srcRect/>
          <a:stretch>
            <a:fillRect/>
          </a:stretch>
        </p:blipFill>
        <p:spPr bwMode="auto">
          <a:xfrm>
            <a:off x="5050578" y="142852"/>
            <a:ext cx="395054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23728" y="357188"/>
            <a:ext cx="6591647" cy="47952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Знакомим детей с аптечкой первой помощи.</a:t>
            </a: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6" name="Picture 9" descr="DSCN8613"/>
          <p:cNvPicPr>
            <a:picLocks noChangeAspect="1" noChangeArrowheads="1"/>
          </p:cNvPicPr>
          <p:nvPr/>
        </p:nvPicPr>
        <p:blipFill>
          <a:blip r:embed="rId6" cstate="email">
            <a:lum bright="10000" contrast="10000"/>
          </a:blip>
          <a:srcRect/>
          <a:stretch>
            <a:fillRect/>
          </a:stretch>
        </p:blipFill>
        <p:spPr>
          <a:xfrm>
            <a:off x="0" y="836712"/>
            <a:ext cx="4143404" cy="31085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email">
            <a:lum bright="10000" contrast="20000"/>
          </a:blip>
          <a:srcRect/>
          <a:stretch>
            <a:fillRect/>
          </a:stretch>
        </p:blipFill>
        <p:spPr bwMode="auto">
          <a:xfrm>
            <a:off x="5286380" y="928670"/>
            <a:ext cx="3621118" cy="270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" name="Picture 10" descr="DSCN8611"/>
          <p:cNvPicPr>
            <a:picLocks noChangeAspect="1" noChangeArrowheads="1"/>
          </p:cNvPicPr>
          <p:nvPr/>
        </p:nvPicPr>
        <p:blipFill>
          <a:blip r:embed="rId8" cstate="email">
            <a:lum bright="10000" contrast="20000"/>
          </a:blip>
          <a:srcRect/>
          <a:stretch>
            <a:fillRect/>
          </a:stretch>
        </p:blipFill>
        <p:spPr>
          <a:xfrm>
            <a:off x="3851920" y="3214686"/>
            <a:ext cx="2733935" cy="364331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63688" y="357188"/>
            <a:ext cx="6951687" cy="47952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Знакомим детей с оказанием доврачебной помощи.</a:t>
            </a: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1" name="Picture 14" descr="DSCN8600"/>
          <p:cNvPicPr>
            <a:picLocks noChangeAspect="1" noChangeArrowheads="1"/>
          </p:cNvPicPr>
          <p:nvPr/>
        </p:nvPicPr>
        <p:blipFill>
          <a:blip r:embed="rId6" cstate="email">
            <a:lum bright="10000" contrast="10000"/>
          </a:blip>
          <a:srcRect/>
          <a:stretch>
            <a:fillRect/>
          </a:stretch>
        </p:blipFill>
        <p:spPr>
          <a:xfrm>
            <a:off x="4965385" y="1285861"/>
            <a:ext cx="4178616" cy="55721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 bwMode="auto">
          <a:xfrm>
            <a:off x="214282" y="922752"/>
            <a:ext cx="4786346" cy="357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23728" y="357188"/>
            <a:ext cx="6591647" cy="40751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Знакомим детей с правилами поведения туристов.</a:t>
            </a: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5" name="Picture 5" descr="DSCN8316"/>
          <p:cNvPicPr>
            <a:picLocks noChangeAspect="1" noChangeArrowheads="1"/>
          </p:cNvPicPr>
          <p:nvPr/>
        </p:nvPicPr>
        <p:blipFill>
          <a:blip r:embed="rId6" cstate="email">
            <a:lum contrast="30000"/>
          </a:blip>
          <a:srcRect/>
          <a:stretch>
            <a:fillRect/>
          </a:stretch>
        </p:blipFill>
        <p:spPr>
          <a:xfrm>
            <a:off x="0" y="836712"/>
            <a:ext cx="4524375" cy="33932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Picture 6" descr="image_image_337869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5976" y="3212976"/>
            <a:ext cx="4644008" cy="34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75656" y="285750"/>
            <a:ext cx="7239719" cy="55096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Изучаем  растения родного края,  лекарственные растения.</a:t>
            </a:r>
          </a:p>
          <a:p>
            <a:pPr algn="l"/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9" name="Picture 5" descr="DSCN8325"/>
          <p:cNvPicPr>
            <a:picLocks noChangeAspect="1" noChangeArrowheads="1"/>
          </p:cNvPicPr>
          <p:nvPr/>
        </p:nvPicPr>
        <p:blipFill>
          <a:blip r:embed="rId6" cstate="email">
            <a:lum bright="10000" contrast="20000"/>
          </a:blip>
          <a:srcRect/>
          <a:stretch>
            <a:fillRect/>
          </a:stretch>
        </p:blipFill>
        <p:spPr>
          <a:xfrm>
            <a:off x="2143108" y="928670"/>
            <a:ext cx="6858016" cy="514351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843808" y="214313"/>
            <a:ext cx="5871567" cy="55039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Проводим выставки детских работ.</a:t>
            </a:r>
          </a:p>
          <a:p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4" name="Picture 8" descr="DSCN8648"/>
          <p:cNvPicPr>
            <a:picLocks noChangeAspect="1" noChangeArrowheads="1"/>
          </p:cNvPicPr>
          <p:nvPr/>
        </p:nvPicPr>
        <p:blipFill>
          <a:blip r:embed="rId6" cstate="email">
            <a:lum/>
          </a:blip>
          <a:srcRect/>
          <a:stretch>
            <a:fillRect/>
          </a:stretch>
        </p:blipFill>
        <p:spPr>
          <a:xfrm>
            <a:off x="142844" y="785794"/>
            <a:ext cx="5294313" cy="39719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9" descr="DSCN8645"/>
          <p:cNvPicPr>
            <a:picLocks noChangeAspect="1" noChangeArrowheads="1"/>
          </p:cNvPicPr>
          <p:nvPr/>
        </p:nvPicPr>
        <p:blipFill>
          <a:blip r:embed="rId7" cstate="email">
            <a:lum bright="20000" contrast="30000"/>
          </a:blip>
          <a:srcRect/>
          <a:stretch>
            <a:fillRect/>
          </a:stretch>
        </p:blipFill>
        <p:spPr>
          <a:xfrm>
            <a:off x="5424571" y="980728"/>
            <a:ext cx="3719429" cy="27908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Picture 10" descr="DSCN8650"/>
          <p:cNvPicPr>
            <a:picLocks noChangeAspect="1" noChangeArrowheads="1"/>
          </p:cNvPicPr>
          <p:nvPr/>
        </p:nvPicPr>
        <p:blipFill>
          <a:blip r:embed="rId8" cstate="email">
            <a:lum bright="20000" contrast="20000"/>
          </a:blip>
          <a:srcRect/>
          <a:stretch>
            <a:fillRect/>
          </a:stretch>
        </p:blipFill>
        <p:spPr>
          <a:xfrm>
            <a:off x="5418229" y="3933056"/>
            <a:ext cx="3725771" cy="279558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979712" y="-214313"/>
            <a:ext cx="6735663" cy="1071563"/>
          </a:xfrm>
        </p:spPr>
        <p:txBody>
          <a:bodyPr>
            <a:normAutofit/>
          </a:bodyPr>
          <a:lstStyle/>
          <a:p>
            <a:pPr algn="l"/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Практическая подготовка</a:t>
            </a: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857232"/>
            <a:ext cx="5090256" cy="380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9" name="Picture 10" descr="DSCN219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220072" y="642918"/>
            <a:ext cx="3923928" cy="294080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46769" y="4019570"/>
            <a:ext cx="3797231" cy="283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500066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Техника туризма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785794"/>
            <a:ext cx="6015042" cy="33895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- тренировка «Собери рюкзак»</a:t>
            </a: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6" name="Picture 11" descr="DSCN856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1125124"/>
            <a:ext cx="4786314" cy="35897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Picture 9" descr="DSCN855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839893" y="1500174"/>
            <a:ext cx="3946917" cy="526255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285750"/>
            <a:ext cx="7772400" cy="428625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«Окажи первую помощь»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8" descr="DSCN860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785813"/>
            <a:ext cx="4643438" cy="3482975"/>
          </a:xfrm>
          <a:effectLst>
            <a:softEdge rad="127000"/>
          </a:effectLst>
        </p:spPr>
      </p:pic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76793" y="3369263"/>
            <a:ext cx="4667207" cy="348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715436" cy="328614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Способствовать созданию условий: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сохранения и укрепления здоровья детей;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формирования элементарных  представлений о здоровом образе жизни, воспитания  полезных привычек, позитивной социализации, личностного и физического развития;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развития инициативы и творческих способностей на основе сотрудничества со взрослыми и сверстниками, окружающей природой через игровую туристическую деятельность.</a:t>
            </a:r>
          </a:p>
          <a:p>
            <a:pPr algn="l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51720" y="285750"/>
            <a:ext cx="7092280" cy="428625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«Полоса препятствий»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2510898"/>
            <a:ext cx="5796136" cy="434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00015"/>
            <a:ext cx="3563888" cy="438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285750"/>
            <a:ext cx="7232848" cy="428625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«Разведи костер»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343467" y="2924944"/>
            <a:ext cx="48005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 bwMode="auto">
          <a:xfrm>
            <a:off x="0" y="908720"/>
            <a:ext cx="4620895" cy="346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24340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285750"/>
            <a:ext cx="7772400" cy="428625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«Приготовь обед»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lum bright="10000" contrast="30000"/>
          </a:blip>
          <a:srcRect/>
          <a:stretch>
            <a:fillRect/>
          </a:stretch>
        </p:blipFill>
        <p:spPr bwMode="auto">
          <a:xfrm>
            <a:off x="0" y="908720"/>
            <a:ext cx="4694486" cy="350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>
            <a:lum contrast="30000"/>
          </a:blip>
          <a:srcRect/>
          <a:stretch>
            <a:fillRect/>
          </a:stretch>
        </p:blipFill>
        <p:spPr bwMode="auto">
          <a:xfrm>
            <a:off x="4644008" y="836712"/>
            <a:ext cx="45327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email">
            <a:lum contrast="30000"/>
          </a:blip>
          <a:srcRect/>
          <a:stretch>
            <a:fillRect/>
          </a:stretch>
        </p:blipFill>
        <p:spPr bwMode="auto">
          <a:xfrm>
            <a:off x="4860032" y="3717032"/>
            <a:ext cx="420196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428628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42918"/>
            <a:ext cx="8358246" cy="3929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Собственно туристическая деятельность: «Мы – туристы».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формирование основ здорового образа жизни, воспитание выносливости дошкольников</a:t>
            </a: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076" name="Picture 4" descr="https://verkhove-ds1.obr57.ru/media/uploads/verkhove-ds1.obr57.ru/detskii-turizm-p/51766c08-cede-4b99-8a5f-f63bf68e69a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39752" y="2060848"/>
            <a:ext cx="6665000" cy="44405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85750"/>
            <a:ext cx="7772400" cy="71437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500042"/>
            <a:ext cx="528641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square" rtlCol="0">
            <a:spAutoFit/>
          </a:bodyPr>
          <a:lstStyle/>
          <a:p>
            <a:pPr indent="263525"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туристической работы с дошкольниками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3214686"/>
            <a:ext cx="350046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Мини-туристические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прогулки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393009" y="1393017"/>
            <a:ext cx="2071702" cy="1571636"/>
          </a:xfrm>
          <a:prstGeom prst="straightConnector1">
            <a:avLst/>
          </a:prstGeom>
          <a:ln w="28575">
            <a:solidFill>
              <a:srgbClr val="AB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643306" y="4714884"/>
            <a:ext cx="18573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Переходы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2713818" y="2928934"/>
            <a:ext cx="3572694" cy="794"/>
          </a:xfrm>
          <a:prstGeom prst="straightConnector1">
            <a:avLst/>
          </a:prstGeom>
          <a:ln w="28575">
            <a:solidFill>
              <a:srgbClr val="AB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15140" y="3286124"/>
            <a:ext cx="192882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Походы-прогулки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H="1">
            <a:off x="5768586" y="1375157"/>
            <a:ext cx="2143138" cy="1678791"/>
          </a:xfrm>
          <a:prstGeom prst="straightConnector1">
            <a:avLst/>
          </a:prstGeom>
          <a:ln w="28575">
            <a:solidFill>
              <a:srgbClr val="AB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429684" cy="785818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Мини - туристические прогулки на участке детского сада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8358246" cy="150019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вызвать у детей положительный эмоционально-психологический настрой, закрепить знания безопасного поведения на природе.</a:t>
            </a:r>
          </a:p>
          <a:p>
            <a:pPr indent="457200" algn="l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каждого похода начинается с определения цели похода, выбора его маршрута, его содержания.</a:t>
            </a:r>
          </a:p>
          <a:p>
            <a:pPr algn="l"/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5" name="Picture 7" descr="DSCN843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119427" y="2339570"/>
            <a:ext cx="6024573" cy="451843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5" y="285750"/>
            <a:ext cx="8429625" cy="785813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9" descr="DSCN843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764704"/>
            <a:ext cx="4932363" cy="3698875"/>
          </a:xfrm>
          <a:effectLst>
            <a:softEdge rad="127000"/>
          </a:effectLst>
        </p:spPr>
      </p:pic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9" name="Picture 10" descr="DSCN843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643438" y="3214686"/>
            <a:ext cx="4642648" cy="34829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TextBox 14"/>
          <p:cNvSpPr txBox="1"/>
          <p:nvPr/>
        </p:nvSpPr>
        <p:spPr>
          <a:xfrm>
            <a:off x="1571604" y="285728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«Ищем объект по карте»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5" y="285750"/>
            <a:ext cx="8429625" cy="785813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5" name="Picture 9" descr="DSCN8485"/>
          <p:cNvPicPr>
            <a:picLocks noChangeAspect="1" noChangeArrowheads="1"/>
          </p:cNvPicPr>
          <p:nvPr/>
        </p:nvPicPr>
        <p:blipFill>
          <a:blip r:embed="rId6" cstate="email">
            <a:lum bright="10000" contrast="10000"/>
          </a:blip>
          <a:srcRect/>
          <a:stretch>
            <a:fillRect/>
          </a:stretch>
        </p:blipFill>
        <p:spPr>
          <a:xfrm>
            <a:off x="-142908" y="0"/>
            <a:ext cx="5000628" cy="39354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9" descr="DSCN844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428860" y="3482975"/>
            <a:ext cx="4500563" cy="33750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Picture 11" descr="DSCN845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6215074" y="0"/>
            <a:ext cx="2928926" cy="472704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429684" cy="785818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285728"/>
            <a:ext cx="4929222" cy="15716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«Ура! Клад наш!»</a:t>
            </a: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6" name="Picture 10" descr="DSCN846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0"/>
            <a:ext cx="3500426" cy="46672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Picture 6" descr="DSCN846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357554" y="3292475"/>
            <a:ext cx="4752975" cy="35655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" name="Picture 11" descr="DSCN846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286380" y="642918"/>
            <a:ext cx="3714744" cy="278637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16632"/>
            <a:ext cx="8429684" cy="504056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Переходы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6672"/>
            <a:ext cx="8358246" cy="1152128"/>
          </a:xfrm>
        </p:spPr>
        <p:txBody>
          <a:bodyPr>
            <a:normAutofit/>
          </a:bodyPr>
          <a:lstStyle/>
          <a:p>
            <a:pPr indent="457200" algn="l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правило, проводятся на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стадион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Они носят спортивно-тренировочный характер </a:t>
            </a:r>
          </a:p>
          <a:p>
            <a:pPr algn="l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воспитание  выносливости дошкольников</a:t>
            </a:r>
          </a:p>
          <a:p>
            <a:pPr algn="l"/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4" name="Picture 9" descr="DSCN214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106696" y="1484784"/>
            <a:ext cx="7164288" cy="53732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71438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«Физическая культура»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715436" cy="2857520"/>
          </a:xfrm>
        </p:spPr>
        <p:txBody>
          <a:bodyPr>
            <a:normAutofit/>
          </a:bodyPr>
          <a:lstStyle/>
          <a:p>
            <a:pPr algn="just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Направлена на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др.), что является неотъемлемой частью формирования культуры здоровья детей.</a:t>
            </a:r>
          </a:p>
          <a:p>
            <a:pPr indent="457200" algn="just"/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 здоровья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целостная система личностных качеств, ориентирующих личность на здоровый образ жизни и обеспечивающих ее высокий уровень здоровья</a:t>
            </a:r>
          </a:p>
          <a:p>
            <a:pPr algn="just"/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429684" cy="785794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Зимний и летний переходы на стадион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358246" cy="157163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5" name="Picture 10" descr="DSCN214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-285784" y="714356"/>
            <a:ext cx="5143505" cy="38576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9" descr="DSCN216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995936" y="3140968"/>
            <a:ext cx="5259437" cy="39464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1" name="Picture 7" descr="CIMG258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4572000" y="428604"/>
            <a:ext cx="4829592" cy="314324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8429684" cy="714380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Выполнение различных движений и заданий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358246" cy="157163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9" name="Picture 9" descr="DSCN219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267744" y="4149080"/>
            <a:ext cx="3610318" cy="27089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Picture 10" descr="DSCN219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860032" y="3356992"/>
            <a:ext cx="4309993" cy="323014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Picture 12" descr="DSCN2173"/>
          <p:cNvPicPr>
            <a:picLocks noChangeAspect="1" noChangeArrowheads="1"/>
          </p:cNvPicPr>
          <p:nvPr/>
        </p:nvPicPr>
        <p:blipFill>
          <a:blip r:embed="rId8" cstate="email"/>
          <a:srcRect b="-1868"/>
          <a:stretch>
            <a:fillRect/>
          </a:stretch>
        </p:blipFill>
        <p:spPr>
          <a:xfrm>
            <a:off x="0" y="620688"/>
            <a:ext cx="4357686" cy="35984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Picture 9" descr="CIMG260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4572000" y="620688"/>
            <a:ext cx="4810129" cy="279297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429684" cy="642918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Привал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358246" cy="157163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5" name="Picture 10" descr="DSCN222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500042"/>
            <a:ext cx="4380263" cy="3286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6" name="Picture 11" descr="DSCN222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500298" y="3328980"/>
            <a:ext cx="4705360" cy="35290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7" name="Picture 12" descr="DSCN222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143504" y="500042"/>
            <a:ext cx="4143372" cy="310852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85813" y="1714500"/>
            <a:ext cx="8358187" cy="1571625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6" name="Picture 9" descr="DSCN222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980728"/>
            <a:ext cx="4667251" cy="35004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Picture 10" descr="DSCN223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595813" y="3446860"/>
            <a:ext cx="4548187" cy="34111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Picture 7" descr="CIMG26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4535487" y="214290"/>
            <a:ext cx="4608513" cy="302577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8429684" cy="642942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Подвижные игры, эстафеты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358246" cy="157163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1" name="Picture 12" descr="DSCN22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642918"/>
            <a:ext cx="5262601" cy="37147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Picture 12" descr="DSCN224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571968" y="3429000"/>
            <a:ext cx="4572032" cy="356992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2" name="Picture 8" descr="CIMG263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364088" y="476672"/>
            <a:ext cx="3643306" cy="364331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429684" cy="785794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Увлекательные занятия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358246" cy="157163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6" name="Picture 7" descr="CIMG26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908720"/>
            <a:ext cx="4720104" cy="30718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Picture 8" descr="CIMG264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256806" y="3643290"/>
            <a:ext cx="4887194" cy="32147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" name="Picture 13" descr="image0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6" y="500042"/>
            <a:ext cx="4143372" cy="317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429684" cy="785794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Возвращение в детский сад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358246" cy="157163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" name="Picture 9" descr="DSCN224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836712"/>
            <a:ext cx="4714875" cy="35369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1" name="Picture 10" descr="DSCN225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535487" y="3400425"/>
            <a:ext cx="4608513" cy="34575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3" name="Picture 8" descr="CIMG269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4500563" y="548680"/>
            <a:ext cx="4643437" cy="307183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429684" cy="785818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Прогулки-походы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196752"/>
            <a:ext cx="8358246" cy="302433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проведения 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прогулок-походов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чаще всего, используем 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парк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знакомить детей с жизнью природы, учить их наблюдать за различными живыми объектами;</a:t>
            </a:r>
          </a:p>
          <a:p>
            <a:pPr algn="l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-воспитывать правила поведения в природе, навыки природоохранной деятельности; (развешивание кормушек, ограждение муравейников, собирание семян для </a:t>
            </a:r>
            <a:r>
              <a:rPr lang="ru-RU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подкармливания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птиц зимой, природного материала)</a:t>
            </a:r>
          </a:p>
          <a:p>
            <a:pPr algn="l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учить детей ориентироваться на местности: на улицах поселка, в парке;</a:t>
            </a:r>
          </a:p>
          <a:p>
            <a:pPr algn="l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формировать знания и практические умения безопасного поведения.</a:t>
            </a:r>
          </a:p>
          <a:p>
            <a:pPr algn="l"/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5" y="142875"/>
            <a:ext cx="8429625" cy="9286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поход мы ходим с одной группой, в ней около 20 человек.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Общая продолжительность похода 2-2,5 часа.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https://verkhove-ds1.obr57.ru/media/uploads/verkhove-ds1.obr57.ru/detskii-turizm-p/a3920ecc-5b23-4093-adc3-f2ecb2dbf7a3.JPG"/>
          <p:cNvPicPr>
            <a:picLocks noChangeAspect="1" noChangeArrowheads="1"/>
          </p:cNvPicPr>
          <p:nvPr/>
        </p:nvPicPr>
        <p:blipFill>
          <a:blip r:embed="rId6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0" y="764704"/>
            <a:ext cx="5253977" cy="35004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4" name="Picture 6" descr="https://verkhove-ds1.obr57.ru/media/uploads/verkhove-ds1.obr57.ru/detskii-turizm-p/0324591e-5866-4d9d-baac-c1bfbfb02b92.JPG"/>
          <p:cNvPicPr>
            <a:picLocks noChangeAspect="1" noChangeArrowheads="1"/>
          </p:cNvPicPr>
          <p:nvPr/>
        </p:nvPicPr>
        <p:blipFill>
          <a:blip r:embed="rId7" cstate="email">
            <a:lum bright="10000" contrast="20000"/>
          </a:blip>
          <a:srcRect/>
          <a:stretch>
            <a:fillRect/>
          </a:stretch>
        </p:blipFill>
        <p:spPr bwMode="auto">
          <a:xfrm>
            <a:off x="4716016" y="4000504"/>
            <a:ext cx="4288925" cy="28574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142900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5" y="642938"/>
            <a:ext cx="8429625" cy="10715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уходим в поход и возвращаемся в детский сад разными дорогами: уходим более длинной, возвращаемся более короткой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2" descr="DSCN216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357313"/>
            <a:ext cx="4572000" cy="3429000"/>
          </a:xfrm>
          <a:effectLst>
            <a:softEdge rad="317500"/>
          </a:effectLst>
        </p:spPr>
      </p:pic>
      <p:pic>
        <p:nvPicPr>
          <p:cNvPr id="19" name="Picture 12" descr="DSCN216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143000"/>
            <a:ext cx="4425950" cy="3319463"/>
          </a:xfrm>
          <a:effectLst>
            <a:softEdge rad="317500"/>
          </a:effectLst>
        </p:spPr>
      </p:pic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6" name="Picture 10" descr="DSCN2256"/>
          <p:cNvPicPr>
            <a:picLocks noChangeAspect="1" noChangeArrowheads="1"/>
          </p:cNvPicPr>
          <p:nvPr/>
        </p:nvPicPr>
        <p:blipFill>
          <a:blip r:embed="rId7" cstate="email">
            <a:lum bright="10000" contrast="10000"/>
          </a:blip>
          <a:srcRect/>
          <a:stretch>
            <a:fillRect/>
          </a:stretch>
        </p:blipFill>
        <p:spPr>
          <a:xfrm>
            <a:off x="4383138" y="3286124"/>
            <a:ext cx="4760862" cy="35718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Picture 12" descr="DSCN2161"/>
          <p:cNvPicPr>
            <a:picLocks noChangeAspect="1" noChangeArrowheads="1"/>
          </p:cNvPicPr>
          <p:nvPr/>
        </p:nvPicPr>
        <p:blipFill>
          <a:blip r:embed="rId8" cstate="email">
            <a:lum bright="10000" contrast="10000"/>
          </a:blip>
          <a:srcRect/>
          <a:stretch>
            <a:fillRect/>
          </a:stretch>
        </p:blipFill>
        <p:spPr>
          <a:xfrm>
            <a:off x="-142908" y="1285860"/>
            <a:ext cx="4857784" cy="364333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85750"/>
            <a:ext cx="7772400" cy="71437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500042"/>
            <a:ext cx="528641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square" rtlCol="0">
            <a:spAutoFit/>
          </a:bodyPr>
          <a:lstStyle/>
          <a:p>
            <a:pPr indent="263525"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Детский туризм – пребывание в природных условиях и овладение некоторыми элементарными туристическими навыками: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2143116"/>
            <a:ext cx="292895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ориентировка на местности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643042" y="1500174"/>
            <a:ext cx="714380" cy="571504"/>
          </a:xfrm>
          <a:prstGeom prst="straightConnector1">
            <a:avLst/>
          </a:prstGeom>
          <a:ln w="28575">
            <a:solidFill>
              <a:srgbClr val="AB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71472" y="2928934"/>
            <a:ext cx="33575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знание топографических знаков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2679687" y="2178835"/>
            <a:ext cx="1499404" cy="794"/>
          </a:xfrm>
          <a:prstGeom prst="straightConnector1">
            <a:avLst/>
          </a:prstGeom>
          <a:ln w="28575">
            <a:solidFill>
              <a:srgbClr val="AB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57950" y="2143116"/>
            <a:ext cx="264320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оказание первой помощи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>
            <a:endCxn id="25" idx="0"/>
          </p:cNvCxnSpPr>
          <p:nvPr/>
        </p:nvCxnSpPr>
        <p:spPr>
          <a:xfrm rot="16200000" flipH="1">
            <a:off x="7018751" y="1482314"/>
            <a:ext cx="714380" cy="607223"/>
          </a:xfrm>
          <a:prstGeom prst="straightConnector1">
            <a:avLst/>
          </a:prstGeom>
          <a:ln w="28575">
            <a:solidFill>
              <a:srgbClr val="AB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71934" y="2928934"/>
            <a:ext cx="48709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ервоначальные навыки безопасного поведения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>
            <a:off x="5037141" y="2178041"/>
            <a:ext cx="1500198" cy="1588"/>
          </a:xfrm>
          <a:prstGeom prst="straightConnector1">
            <a:avLst/>
          </a:prstGeom>
          <a:ln w="28575">
            <a:solidFill>
              <a:srgbClr val="AB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00430" y="3571876"/>
            <a:ext cx="235745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детского туризма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43108" y="4429132"/>
            <a:ext cx="185204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оздоровительное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29256" y="4429132"/>
            <a:ext cx="181222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образовательное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86182" y="5572140"/>
            <a:ext cx="177369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воспитательное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 rot="5400000">
            <a:off x="3965174" y="4893082"/>
            <a:ext cx="1357322" cy="794"/>
          </a:xfrm>
          <a:prstGeom prst="straightConnector1">
            <a:avLst/>
          </a:prstGeom>
          <a:ln w="28575">
            <a:solidFill>
              <a:srgbClr val="AB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5536810" y="4321578"/>
            <a:ext cx="214314" cy="794"/>
          </a:xfrm>
          <a:prstGeom prst="straightConnector1">
            <a:avLst/>
          </a:prstGeom>
          <a:ln w="28575">
            <a:solidFill>
              <a:srgbClr val="AB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3607984" y="4321578"/>
            <a:ext cx="214314" cy="794"/>
          </a:xfrm>
          <a:prstGeom prst="straightConnector1">
            <a:avLst/>
          </a:prstGeom>
          <a:ln w="28575">
            <a:solidFill>
              <a:srgbClr val="AB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142900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5" y="142875"/>
            <a:ext cx="8429625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Маршруты передвижения продумываются так, чтобы объекты были обозначены на карте, которой мы пользуемся во время похода.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https://verkhove-ds1.obr57.ru/media/uploads/verkhove-ds1.obr57.ru/detskii-turizm-p/b5ee77ae-2948-4801-9f3b-6c0c3b48527e.JPG"/>
          <p:cNvPicPr>
            <a:picLocks noChangeAspect="1" noChangeArrowheads="1"/>
          </p:cNvPicPr>
          <p:nvPr/>
        </p:nvPicPr>
        <p:blipFill>
          <a:blip r:embed="rId6" cstate="email">
            <a:lum contrast="10000"/>
          </a:blip>
          <a:srcRect/>
          <a:stretch>
            <a:fillRect/>
          </a:stretch>
        </p:blipFill>
        <p:spPr bwMode="auto">
          <a:xfrm rot="10800000" flipV="1">
            <a:off x="4283968" y="3692417"/>
            <a:ext cx="4751344" cy="316558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https://verkhove-ds1.obr57.ru/media/uploads/verkhove-ds1.obr57.ru/detskii-turizm-p/f6c288c7-990b-4f0c-9d08-4860d78ccc44.JPG"/>
          <p:cNvPicPr>
            <a:picLocks noChangeAspect="1" noChangeArrowheads="1"/>
          </p:cNvPicPr>
          <p:nvPr/>
        </p:nvPicPr>
        <p:blipFill>
          <a:blip r:embed="rId7" cstate="email">
            <a:lum contrast="10000"/>
          </a:blip>
          <a:srcRect/>
          <a:stretch>
            <a:fillRect/>
          </a:stretch>
        </p:blipFill>
        <p:spPr bwMode="auto">
          <a:xfrm>
            <a:off x="0" y="1428736"/>
            <a:ext cx="4429156" cy="295092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42900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5" y="500063"/>
            <a:ext cx="8429625" cy="5000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Походы  проводятся на недлинные маршруты, в  медленном темпе, с  многочисленными остановками для наблюдений.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https://verkhove-ds1.obr57.ru/media/uploads/verkhove-ds1.obr57.ru/detskii-turizm-p/d7ceca64-7d87-4c9e-bce1-c4b42fc14244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>
            <a:off x="214282" y="1500174"/>
            <a:ext cx="4143404" cy="27605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https://verkhove-ds1.obr57.ru/media/uploads/verkhove-ds1.obr57.ru/detskii-turizm-p/b0a0c58a-d3a0-47c2-a00a-abd61083fdbc.JPG"/>
          <p:cNvPicPr>
            <a:picLocks noChangeAspect="1" noChangeArrowheads="1"/>
          </p:cNvPicPr>
          <p:nvPr/>
        </p:nvPicPr>
        <p:blipFill>
          <a:blip r:embed="rId7" cstate="email">
            <a:lum contrast="10000"/>
          </a:blip>
          <a:srcRect/>
          <a:stretch>
            <a:fillRect/>
          </a:stretch>
        </p:blipFill>
        <p:spPr bwMode="auto">
          <a:xfrm>
            <a:off x="4786314" y="1500175"/>
            <a:ext cx="4198597" cy="27973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6" name="Picture 8" descr="https://verkhove-ds1.obr57.ru/media/uploads/verkhove-ds1.obr57.ru/detskii-turizm-p/PHOTO-2023-06-22-11-27-52_2.jpg"/>
          <p:cNvPicPr>
            <a:picLocks noChangeAspect="1" noChangeArrowheads="1"/>
          </p:cNvPicPr>
          <p:nvPr/>
        </p:nvPicPr>
        <p:blipFill>
          <a:blip r:embed="rId8" cstate="email">
            <a:lum contrast="10000"/>
          </a:blip>
          <a:srcRect/>
          <a:stretch>
            <a:fillRect/>
          </a:stretch>
        </p:blipFill>
        <p:spPr bwMode="auto">
          <a:xfrm>
            <a:off x="2714612" y="4143356"/>
            <a:ext cx="4196822" cy="27146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42900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5" y="500063"/>
            <a:ext cx="8429625" cy="5000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8546" name="Picture 2" descr="https://verkhove-ds1.obr57.ru/media/uploads/verkhove-ds1.obr57.ru/detskii-turizm-p/PHOTO-2023-06-22-11-27-53.jpg"/>
          <p:cNvPicPr>
            <a:picLocks noChangeAspect="1" noChangeArrowheads="1"/>
          </p:cNvPicPr>
          <p:nvPr/>
        </p:nvPicPr>
        <p:blipFill>
          <a:blip r:embed="rId6" cstate="email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4286248" cy="307069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8548" name="Picture 4" descr="https://verkhove-ds1.obr57.ru/media/uploads/verkhove-ds1.obr57.ru/detskii-turizm-p/PHOTO-2023-06-22-11-27-53_1.jpg"/>
          <p:cNvPicPr>
            <a:picLocks noChangeAspect="1" noChangeArrowheads="1"/>
          </p:cNvPicPr>
          <p:nvPr/>
        </p:nvPicPr>
        <p:blipFill>
          <a:blip r:embed="rId7" cstate="email">
            <a:lum contrast="10000"/>
          </a:blip>
          <a:srcRect/>
          <a:stretch>
            <a:fillRect/>
          </a:stretch>
        </p:blipFill>
        <p:spPr bwMode="auto">
          <a:xfrm>
            <a:off x="4572000" y="214290"/>
            <a:ext cx="4315568" cy="28725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8" cstate="email">
            <a:lum contrast="10000"/>
          </a:blip>
          <a:srcRect/>
          <a:stretch>
            <a:fillRect/>
          </a:stretch>
        </p:blipFill>
        <p:spPr bwMode="auto">
          <a:xfrm>
            <a:off x="2555776" y="3000372"/>
            <a:ext cx="514350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42900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5" y="142875"/>
            <a:ext cx="8429625" cy="250031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месте стоянки проводим  игры-забавы. Затем – короткий отдых. Дети организуют самостоятельные игры. После подведения итогов – возвращение в сад.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10594" name="Picture 2" descr="https://verkhove-ds1.obr57.ru/media/uploads/verkhove-ds1.obr57.ru/detskii-turizm-p/900e081d-5e15-4099-a9b2-990c65005a2d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>
            <a:off x="1" y="1428736"/>
            <a:ext cx="3571868" cy="26789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0596" name="Picture 4" descr="https://verkhove-ds1.obr57.ru/media/uploads/verkhove-ds1.obr57.ru/detskii-turizm-p/PHOTO-2023-06-22-11-27-55_2.jpg"/>
          <p:cNvPicPr>
            <a:picLocks noChangeAspect="1" noChangeArrowheads="1"/>
          </p:cNvPicPr>
          <p:nvPr/>
        </p:nvPicPr>
        <p:blipFill>
          <a:blip r:embed="rId7" cstate="email">
            <a:lum contrast="10000"/>
          </a:blip>
          <a:srcRect/>
          <a:stretch>
            <a:fillRect/>
          </a:stretch>
        </p:blipFill>
        <p:spPr bwMode="auto">
          <a:xfrm>
            <a:off x="5286380" y="1428736"/>
            <a:ext cx="3719385" cy="256224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0598" name="Picture 6" descr="https://verkhove-ds1.obr57.ru/media/uploads/verkhove-ds1.obr57.ru/detskii-turizm-p/6c97977a-28ae-4c76-a93d-2e0af4f3b969_MN73MjO.JPG"/>
          <p:cNvPicPr>
            <a:picLocks noChangeAspect="1" noChangeArrowheads="1"/>
          </p:cNvPicPr>
          <p:nvPr/>
        </p:nvPicPr>
        <p:blipFill>
          <a:blip r:embed="rId8" cstate="email">
            <a:lum contrast="10000"/>
          </a:blip>
          <a:srcRect/>
          <a:stretch>
            <a:fillRect/>
          </a:stretch>
        </p:blipFill>
        <p:spPr bwMode="auto">
          <a:xfrm>
            <a:off x="2571736" y="3571876"/>
            <a:ext cx="2643206" cy="30718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0600" name="Picture 8" descr="https://verkhove-ds1.obr57.ru/media/uploads/verkhove-ds1.obr57.ru/detskii-turizm-p/29fa718a-5623-46af-b37b-47e7528d9963.JPG"/>
          <p:cNvPicPr>
            <a:picLocks noChangeAspect="1" noChangeArrowheads="1"/>
          </p:cNvPicPr>
          <p:nvPr/>
        </p:nvPicPr>
        <p:blipFill>
          <a:blip r:embed="rId9" cstate="email">
            <a:lum contrast="10000"/>
          </a:blip>
          <a:srcRect/>
          <a:stretch>
            <a:fillRect/>
          </a:stretch>
        </p:blipFill>
        <p:spPr bwMode="auto">
          <a:xfrm>
            <a:off x="5143503" y="4214818"/>
            <a:ext cx="4000497" cy="232988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42900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500034" y="4714884"/>
            <a:ext cx="8429684" cy="7858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52"/>
            <a:ext cx="8358246" cy="9286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Родители принимают самое непосредственное участие в организации похода.</a:t>
            </a: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6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79512" y="90872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7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203848" y="3689648"/>
            <a:ext cx="264320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8" cstate="email">
            <a:lum bright="10000" contrast="10000"/>
          </a:blip>
          <a:srcRect/>
          <a:stretch>
            <a:fillRect/>
          </a:stretch>
        </p:blipFill>
        <p:spPr bwMode="auto">
          <a:xfrm>
            <a:off x="5207563" y="836712"/>
            <a:ext cx="393643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16632"/>
            <a:ext cx="8429684" cy="504056"/>
          </a:xfrm>
        </p:spPr>
        <p:txBody>
          <a:bodyPr>
            <a:noAutofit/>
          </a:bodyPr>
          <a:lstStyle/>
          <a:p>
            <a:pPr>
              <a:tabLst>
                <a:tab pos="233045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Ожидаемые конечные результаты: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6672"/>
            <a:ext cx="8501122" cy="2376264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укрепление здоровья, увеличение двигательной активности детей;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формирование мотивации на здоровый образ жизни, навыков и привычек безопасного поведения;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расширение осведомленности детей о туризме, о родном крае, о природе;</a:t>
            </a:r>
          </a:p>
          <a:p>
            <a:pPr algn="just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формирование взаимопомощи, доброжелательных взаимоотношений в коллективе;</a:t>
            </a:r>
          </a:p>
          <a:p>
            <a:pPr algn="just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умения ориентироваться на местности.</a:t>
            </a:r>
          </a:p>
          <a:p>
            <a:pPr algn="l"/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18786" name="Picture 2" descr="https://verkhove-ds1.obr57.ru/media/uploads/verkhove-ds1.obr57.ru/detskii-turizm-p/3d922c17-496e-4d20-b50c-8a33539250e4.JPG"/>
          <p:cNvPicPr>
            <a:picLocks noChangeAspect="1" noChangeArrowheads="1"/>
          </p:cNvPicPr>
          <p:nvPr/>
        </p:nvPicPr>
        <p:blipFill>
          <a:blip r:embed="rId6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627784" y="2348880"/>
            <a:ext cx="5820140" cy="43651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42900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500034" y="4714884"/>
            <a:ext cx="8429684" cy="7858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16632"/>
            <a:ext cx="8358246" cy="5040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81128"/>
            <a:ext cx="2475752" cy="2448272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5229200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29200"/>
            <a:ext cx="2125470" cy="41437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15715" name="Picture 3" descr="C:\Users\User\Desktop\Screenshot_2023-10-18-15-40-25-749_com.miui.videoplayer.jpg"/>
          <p:cNvPicPr>
            <a:picLocks noChangeAspect="1" noChangeArrowheads="1"/>
          </p:cNvPicPr>
          <p:nvPr/>
        </p:nvPicPr>
        <p:blipFill>
          <a:blip r:embed="rId6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259632" y="764704"/>
            <a:ext cx="6840760" cy="42325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85750"/>
            <a:ext cx="7772400" cy="71437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500042"/>
            <a:ext cx="528641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square" rtlCol="0">
            <a:spAutoFit/>
          </a:bodyPr>
          <a:lstStyle/>
          <a:p>
            <a:pPr indent="263525"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туризма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2143116"/>
            <a:ext cx="20002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Велосипедный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571604" y="1000108"/>
            <a:ext cx="1285884" cy="1000132"/>
          </a:xfrm>
          <a:prstGeom prst="straightConnector1">
            <a:avLst/>
          </a:prstGeom>
          <a:ln w="28575">
            <a:solidFill>
              <a:srgbClr val="AB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714480" y="2928934"/>
            <a:ext cx="128588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Водный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1286646" y="2713826"/>
            <a:ext cx="3786214" cy="73026"/>
          </a:xfrm>
          <a:prstGeom prst="straightConnector1">
            <a:avLst/>
          </a:prstGeom>
          <a:ln w="28575">
            <a:solidFill>
              <a:srgbClr val="AB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6447249" y="910813"/>
            <a:ext cx="1285882" cy="1178724"/>
          </a:xfrm>
          <a:prstGeom prst="straightConnector1">
            <a:avLst/>
          </a:prstGeom>
          <a:ln w="28575">
            <a:solidFill>
              <a:srgbClr val="AB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86578" y="2143116"/>
            <a:ext cx="207170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Автомобильный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>
            <a:off x="4108447" y="2750339"/>
            <a:ext cx="3785420" cy="794"/>
          </a:xfrm>
          <a:prstGeom prst="straightConnector1">
            <a:avLst/>
          </a:prstGeom>
          <a:ln w="28575">
            <a:solidFill>
              <a:srgbClr val="AB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00496" y="2285992"/>
            <a:ext cx="128588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Горный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43174" y="4643446"/>
            <a:ext cx="87876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Пеший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43636" y="2928934"/>
            <a:ext cx="105830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Лыжный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15008" y="4643446"/>
            <a:ext cx="9263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259B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конный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rot="5400000">
            <a:off x="3929058" y="1571612"/>
            <a:ext cx="1429554" cy="794"/>
          </a:xfrm>
          <a:prstGeom prst="straightConnector1">
            <a:avLst/>
          </a:prstGeom>
          <a:ln w="28575">
            <a:solidFill>
              <a:srgbClr val="AB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H="1">
            <a:off x="5464975" y="1678769"/>
            <a:ext cx="2071702" cy="428628"/>
          </a:xfrm>
          <a:prstGeom prst="straightConnector1">
            <a:avLst/>
          </a:prstGeom>
          <a:ln w="28575">
            <a:solidFill>
              <a:srgbClr val="AB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1678761" y="1607331"/>
            <a:ext cx="2071702" cy="571504"/>
          </a:xfrm>
          <a:prstGeom prst="straightConnector1">
            <a:avLst/>
          </a:prstGeom>
          <a:ln w="28575">
            <a:solidFill>
              <a:srgbClr val="AB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http://izhlife.ru/uploads/posts/newsimg/imgs-1444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214686"/>
            <a:ext cx="2458064" cy="1442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29" name="Picture 2" descr="http://hunter02.ru/images/rubric_img/big200603210132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" y="571480"/>
            <a:ext cx="1945619" cy="157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30" name="Picture 6" descr="http://zonahelp.ru/wp-content/uploads/2013/05/4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57422" y="5000636"/>
            <a:ext cx="2878490" cy="1457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31" name="Picture 8" descr="http://stalker.fizteh.ru/reports_other/foto/tien_shan_187-arpeyeg36m0.jpg?w=0&amp;h=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28992" y="2714620"/>
            <a:ext cx="2457208" cy="1643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34" name="Picture 10" descr="http://www.jmktour.net/system/files/russia/altai/445/gal0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57818" y="4929174"/>
            <a:ext cx="257176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39" name="Picture 12" descr="http://www.alterozoom.com/images/small/68784_fbaft2uewxjckgci.jpe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43702" y="3286124"/>
            <a:ext cx="2088918" cy="1508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41" name="Picture 14" descr="http://wheels-wings.com/wp-content/uploads/2012/03/--aravaning-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58083" y="714356"/>
            <a:ext cx="1785918" cy="1343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42900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6429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Оздоровительное направление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8715436" cy="3500462"/>
          </a:xfrm>
        </p:spPr>
        <p:txBody>
          <a:bodyPr>
            <a:normAutofit/>
          </a:bodyPr>
          <a:lstStyle/>
          <a:p>
            <a:pPr algn="just"/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Активные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движения на свежем воздухе способствуют закаливанию организма и улучшают здоровье, укрепляет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сердечно -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сосудистую и дыхательную систему. Совершенствуются все физические качества, основные виды движений.</a:t>
            </a:r>
          </a:p>
          <a:p>
            <a:pPr algn="just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9" name="Рисунок 28" descr="169538992118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3696892"/>
            <a:ext cx="4214810" cy="316110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339" name="Picture 3" descr="https://verkhove-ds1.obr57.ru/media/uploads/verkhove-ds1.obr57.ru/detskii-turizm-p/PHOTO-2023-06-22-11-27-55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600" y="2132856"/>
            <a:ext cx="4556048" cy="25649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9715568" cy="72866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Образовательное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857232"/>
            <a:ext cx="7358114" cy="2571768"/>
          </a:xfrm>
        </p:spPr>
        <p:txBody>
          <a:bodyPr>
            <a:normAutofit/>
          </a:bodyPr>
          <a:lstStyle/>
          <a:p>
            <a:pPr algn="just"/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482" name="Picture 2" descr="https://verkhove-ds1.obr57.ru/media/uploads/verkhove-ds1.obr57.ru/detskii-turizm-p/0324591e-5866-4d9d-baac-c1bfbfb02b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787608"/>
            <a:ext cx="4608468" cy="307039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85720" y="0"/>
            <a:ext cx="821537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походах дети получают знания о родном крае, у них формируются обобщенные  представления о временах года, об изменениях в природе, о взаимозависимости изменений живой и  неживой природы, формируются навыки   безопасного поведения.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https://verkhove-ds1.obr57.ru/media/uploads/verkhove-ds1.obr57.ru/detskii-turizm-p/d7ceca64-7d87-4c9e-bce1-c4b42fc1424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600" y="2204864"/>
            <a:ext cx="3929204" cy="26178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1/thumbs/1611927772_21-p-zheltii-pastelnii-fon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142900"/>
            <a:ext cx="9715600" cy="71438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Воспитательное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42918"/>
            <a:ext cx="8715436" cy="1214446"/>
          </a:xfrm>
        </p:spPr>
        <p:txBody>
          <a:bodyPr>
            <a:normAutofit/>
          </a:bodyPr>
          <a:lstStyle/>
          <a:p>
            <a:pPr algn="just"/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8-4580698_circulo-rosa-para-decorao-moldura-circulo-rosa-p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56099"/>
            <a:ext cx="2428860" cy="2401901"/>
          </a:xfrm>
          <a:prstGeom prst="rect">
            <a:avLst/>
          </a:prstGeom>
        </p:spPr>
      </p:pic>
      <p:pic>
        <p:nvPicPr>
          <p:cNvPr id="5" name="Рисунок 4" descr="eeca5299e19575a624a455bdce598231_brown-cliparts-png-teddy-bear-cartoon-teddy-bear-png-_860-114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286388"/>
            <a:ext cx="838200" cy="1179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5137155"/>
            <a:ext cx="1000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2500330" cy="4286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596"/>
              </a:avLst>
            </a:prstTxWarp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   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 п. Верховье»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07154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Туристические походы используется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только как средство активного отдыха, но и как средство развития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морально-волевых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 личности, в том числе формирует нравственную культуру, воспитывает любовь к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Отечеству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помогает формированию высоких гражданских чувств,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чувства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долга, товарищества. </a:t>
            </a:r>
          </a:p>
        </p:txBody>
      </p:sp>
      <p:pic>
        <p:nvPicPr>
          <p:cNvPr id="19458" name="Picture 2" descr="https://verkhove-ds1.obr57.ru/media/uploads/verkhove-ds1.obr57.ru/detskii-turizm-p/5152842f-c53e-44df-82e0-868de5027e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4509120"/>
            <a:ext cx="3643338" cy="242737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9460" name="Picture 4" descr="https://verkhove-ds1.obr57.ru/media/uploads/verkhove-ds1.obr57.ru/detskii-turizm-p/PHOTO-2023-06-22-11-27-53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0072" y="2143116"/>
            <a:ext cx="3923928" cy="26540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62" name="Picture 6" descr="https://verkhove-ds1.obr57.ru/media/uploads/verkhove-ds1.obr57.ru/detskii-turizm-p/PHOTO-2023-06-22-11-27-5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78654" y="2132856"/>
            <a:ext cx="3593346" cy="262687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1371</Words>
  <Application>Microsoft Office PowerPoint</Application>
  <PresentationFormat>Экран (4:3)</PresentationFormat>
  <Paragraphs>311</Paragraphs>
  <Slides>56</Slides>
  <Notes>45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Слайд 1</vt:lpstr>
      <vt:lpstr>Актуальность: </vt:lpstr>
      <vt:lpstr>Цели и задачи:</vt:lpstr>
      <vt:lpstr> Образовательная область  «Физическая культура»</vt:lpstr>
      <vt:lpstr> </vt:lpstr>
      <vt:lpstr> </vt:lpstr>
      <vt:lpstr>Оздоровительное направление </vt:lpstr>
      <vt:lpstr>Образовательное</vt:lpstr>
      <vt:lpstr>Воспитательное</vt:lpstr>
      <vt:lpstr>Этапы туристической деятельности</vt:lpstr>
      <vt:lpstr>I этап Цель: создание предметно-пространственной среды в ДОУ </vt:lpstr>
      <vt:lpstr> </vt:lpstr>
      <vt:lpstr>Слайд 13</vt:lpstr>
      <vt:lpstr>Подготовка специального снаряжения для туристов </vt:lpstr>
      <vt:lpstr>II этап</vt:lpstr>
      <vt:lpstr>Теоретическая подготовка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Техника туризма</vt:lpstr>
      <vt:lpstr>Игра «Окажи первую помощь» </vt:lpstr>
      <vt:lpstr>Игра «Полоса препятствий» </vt:lpstr>
      <vt:lpstr>Игра «Разведи костер» </vt:lpstr>
      <vt:lpstr>Игра «Приготовь обед» </vt:lpstr>
      <vt:lpstr>III этап</vt:lpstr>
      <vt:lpstr> </vt:lpstr>
      <vt:lpstr> Мини - туристические прогулки на участке детского сада </vt:lpstr>
      <vt:lpstr> </vt:lpstr>
      <vt:lpstr> </vt:lpstr>
      <vt:lpstr> </vt:lpstr>
      <vt:lpstr>Переходы </vt:lpstr>
      <vt:lpstr>Зимний и летний переходы на стадион</vt:lpstr>
      <vt:lpstr>Выполнение различных движений и заданий</vt:lpstr>
      <vt:lpstr>Привал</vt:lpstr>
      <vt:lpstr>Слайд 43</vt:lpstr>
      <vt:lpstr>Подвижные игры, эстафеты</vt:lpstr>
      <vt:lpstr>Увлекательные занятия</vt:lpstr>
      <vt:lpstr>Возвращение в детский сад</vt:lpstr>
      <vt:lpstr>Прогулки-походы</vt:lpstr>
      <vt:lpstr>В поход мы ходим с одной группой, в ней около 20 человек.  Общая продолжительность похода 2-2,5 часа. </vt:lpstr>
      <vt:lpstr>Мы уходим в поход и возвращаемся в детский сад разными дорогами: уходим более длинной, возвращаемся более короткой  </vt:lpstr>
      <vt:lpstr>  Маршруты передвижения продумываются так, чтобы объекты были обозначены на карте, которой мы пользуемся во время похода. </vt:lpstr>
      <vt:lpstr>   Походы  проводятся на недлинные маршруты, в  медленном темпе, с  многочисленными остановками для наблюдений.  </vt:lpstr>
      <vt:lpstr>     </vt:lpstr>
      <vt:lpstr>  На месте стоянки проводим  игры-забавы. Затем – короткий отдых. Дети организуют самостоятельные игры. После подведения итогов – возвращение в сад.    </vt:lpstr>
      <vt:lpstr>     </vt:lpstr>
      <vt:lpstr>Ожидаемые конечные результаты: </vt:lpstr>
      <vt:lpstr>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Заместитель</cp:lastModifiedBy>
  <cp:revision>274</cp:revision>
  <dcterms:created xsi:type="dcterms:W3CDTF">2023-10-12T11:00:25Z</dcterms:created>
  <dcterms:modified xsi:type="dcterms:W3CDTF">2023-10-20T08:25:55Z</dcterms:modified>
</cp:coreProperties>
</file>