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7" r:id="rId4"/>
    <p:sldId id="25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0" r:id="rId19"/>
    <p:sldId id="272" r:id="rId20"/>
    <p:sldId id="273" r:id="rId21"/>
    <p:sldId id="274" r:id="rId22"/>
    <p:sldId id="276" r:id="rId23"/>
    <p:sldId id="281" r:id="rId24"/>
    <p:sldId id="277" r:id="rId25"/>
    <p:sldId id="284" r:id="rId26"/>
    <p:sldId id="278" r:id="rId27"/>
    <p:sldId id="283" r:id="rId28"/>
    <p:sldId id="285" r:id="rId29"/>
    <p:sldId id="282" r:id="rId30"/>
    <p:sldId id="279" r:id="rId31"/>
    <p:sldId id="280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287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BA4D6-FBBE-4D86-BABE-9FA898FEF7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05D6F0C-0A47-4757-B200-6E3384AEB1DC}" type="pres">
      <dgm:prSet presAssocID="{D3EBA4D6-FBBE-4D86-BABE-9FA898FEF7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3EBC8-9930-406C-B16D-A1B0DCA64A05}" type="presOf" srcId="{D3EBA4D6-FBBE-4D86-BABE-9FA898FEF791}" destId="{B05D6F0C-0A47-4757-B200-6E3384AEB1DC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 п. Верховье»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458200" cy="460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«Организация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трудовой деятельности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детей старшего дошкольного  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возраста»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Воспитатель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высшей квалификационной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категории 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Кондрашова Татьяна Владимировна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2023 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 в природе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вид труда, благотворно влияющий не только на развитие трудовых навыков, но и на воспитание нравственных чувств, закладывающий основы экологического образования (уход 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за растениями и животными, выращивание овощей на огороде, озеленение участка, участие в 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чистке аквариума, клетки и т.д.)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Ручной или художественный труд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труд, направленный на удовлетворение эстетических потребностей человека, способствующий развитию фантазии, творческих способностей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(изготовление поделок из 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природного материала, бумаги, 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картона, ткани, дерева)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организации труда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685800" y="1905000"/>
            <a:ext cx="21336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Поручения</a:t>
            </a:r>
            <a:endParaRPr lang="ru-RU" sz="2800" b="1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209800" y="4953000"/>
            <a:ext cx="27432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Коллективный труд</a:t>
            </a:r>
            <a:endParaRPr lang="ru-RU" sz="2800" b="1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495800" y="3657600"/>
            <a:ext cx="2438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Совместный</a:t>
            </a:r>
            <a:r>
              <a:rPr lang="ru-RU" b="1" dirty="0" smtClean="0"/>
              <a:t> </a:t>
            </a:r>
            <a:r>
              <a:rPr lang="ru-RU" sz="2800" b="1" dirty="0" smtClean="0"/>
              <a:t>труд</a:t>
            </a:r>
            <a:endParaRPr lang="ru-RU" sz="2800" b="1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400800" y="1981200"/>
            <a:ext cx="22098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Дежурства</a:t>
            </a:r>
            <a:endParaRPr lang="ru-RU" sz="2800" b="1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066800" y="3581400"/>
            <a:ext cx="22098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Общий труд</a:t>
            </a:r>
            <a:endParaRPr lang="ru-RU" sz="28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057400" y="12954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81500" y="21717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15000" y="12192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247900" y="1866900"/>
            <a:ext cx="1981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476500" y="2857500"/>
            <a:ext cx="3200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трудового воспитания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33400" y="1752600"/>
            <a:ext cx="2667000" cy="1371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Ознакомление детей с профессиями</a:t>
            </a:r>
            <a:endParaRPr lang="ru-RU" sz="28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066800" y="3886200"/>
            <a:ext cx="27432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Ознакомление с трудом взрослых</a:t>
            </a:r>
            <a:endParaRPr lang="ru-RU" sz="280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91200" y="1752600"/>
            <a:ext cx="2438400" cy="1371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Собственный труд ребенка</a:t>
            </a:r>
            <a:endParaRPr lang="ru-RU" sz="28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343400" y="3962400"/>
            <a:ext cx="28194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Совместная деятельность со взрослым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209800" y="13716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552700" y="2324100"/>
            <a:ext cx="2133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000500" y="2400300"/>
            <a:ext cx="2057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96000" y="14478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900" b="1" dirty="0" smtClean="0"/>
              <a:t>Разнообразность и доступность материалов для художественного ручного труда, их соответствие педагогическим и гигиеническим требованиям.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b="1" dirty="0" smtClean="0"/>
              <a:t>Разнообразие трудового инвентаря, соответствие его возрастным особенностям детей.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b="1" dirty="0" smtClean="0"/>
              <a:t>Эстетизация и привлекательность трудового оборудования, наличие формы для труда, эстетически оформленного места для трудовой 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b="1" dirty="0" smtClean="0"/>
              <a:t>Гигиенические условия для организации труда детей.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b="1" dirty="0" smtClean="0"/>
              <a:t>Наличие пособий, стимулирующих детскую трудовую активность.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b="1" dirty="0" smtClean="0"/>
              <a:t>Наличие условий для самостоятельной трудовой деятельности детей,</a:t>
            </a:r>
          </a:p>
          <a:p>
            <a:pPr marL="514350" indent="-514350">
              <a:buNone/>
            </a:pPr>
            <a:r>
              <a:rPr lang="ru-RU" sz="1900" b="1" dirty="0" smtClean="0"/>
              <a:t>           дежурств.</a:t>
            </a:r>
          </a:p>
          <a:p>
            <a:pPr marL="514350" indent="-514350">
              <a:buAutoNum type="arabicPeriod" startAt="7"/>
            </a:pPr>
            <a:r>
              <a:rPr lang="ru-RU" sz="1900" b="1" dirty="0" smtClean="0"/>
              <a:t>Наличие центров для различных видов труда с учётом </a:t>
            </a:r>
            <a:r>
              <a:rPr lang="ru-RU" sz="1900" b="1" dirty="0" err="1" smtClean="0"/>
              <a:t>поролевой</a:t>
            </a:r>
            <a:r>
              <a:rPr lang="ru-RU" sz="1900" b="1" dirty="0" smtClean="0"/>
              <a:t> </a:t>
            </a:r>
          </a:p>
          <a:p>
            <a:pPr marL="514350" indent="-514350">
              <a:buNone/>
            </a:pPr>
            <a:r>
              <a:rPr lang="ru-RU" sz="1900" b="1" dirty="0" smtClean="0"/>
              <a:t>           дифференциации и интересов детей.</a:t>
            </a:r>
          </a:p>
          <a:p>
            <a:pPr marL="514350" indent="-514350">
              <a:buNone/>
            </a:pPr>
            <a:r>
              <a:rPr lang="ru-RU" sz="1900" b="1" dirty="0" smtClean="0"/>
              <a:t>8.       Создание условий для организации труда за пределами группы.</a:t>
            </a:r>
          </a:p>
          <a:p>
            <a:pPr marL="514350" indent="-514350">
              <a:buNone/>
            </a:pPr>
            <a:r>
              <a:rPr lang="ru-RU" sz="1900" b="1" dirty="0" smtClean="0"/>
              <a:t>9.       Постоянно обновляющаяся по мере ознакомления с трудовыми </a:t>
            </a:r>
          </a:p>
          <a:p>
            <a:pPr marL="514350" indent="-514350">
              <a:buNone/>
            </a:pPr>
            <a:r>
              <a:rPr lang="ru-RU" sz="1900" b="1" dirty="0" smtClean="0"/>
              <a:t>           процессами игровая материальная среда.</a:t>
            </a:r>
          </a:p>
          <a:p>
            <a:pPr marL="514350" indent="-514350">
              <a:buAutoNum type="arabicPeriod" startAt="10"/>
            </a:pPr>
            <a:r>
              <a:rPr lang="ru-RU" sz="1900" b="1" dirty="0" smtClean="0"/>
              <a:t>Привлечение детей к изготовлению моделей трудового процесса,     </a:t>
            </a:r>
          </a:p>
          <a:p>
            <a:pPr marL="514350" indent="-514350">
              <a:buNone/>
            </a:pPr>
            <a:r>
              <a:rPr lang="ru-RU" sz="1900" b="1" dirty="0" smtClean="0"/>
              <a:t>           моделей техники работы с различными орудиями труда, альбомов </a:t>
            </a:r>
          </a:p>
          <a:p>
            <a:pPr marL="514350" indent="-514350">
              <a:buNone/>
            </a:pPr>
            <a:r>
              <a:rPr lang="ru-RU" sz="1900" b="1" dirty="0" smtClean="0"/>
              <a:t>           выкроек, чертежей.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Оборудование по центрам детской активности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дежурства по столовой: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фартучки, чепчики;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стенд для картинок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детей;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алгоритм дежурства.</a:t>
            </a:r>
          </a:p>
          <a:p>
            <a:endParaRPr lang="ru-RU" dirty="0"/>
          </a:p>
        </p:txBody>
      </p:sp>
      <p:pic>
        <p:nvPicPr>
          <p:cNvPr id="1026" name="Picture 2" descr="C:\Users\Admin\Pictures\1e93ed62-3e13-4b66-a8d6-2325d09fad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524000"/>
            <a:ext cx="2921000" cy="2190750"/>
          </a:xfrm>
          <a:prstGeom prst="rect">
            <a:avLst/>
          </a:prstGeom>
          <a:noFill/>
        </p:spPr>
      </p:pic>
      <p:pic>
        <p:nvPicPr>
          <p:cNvPr id="1027" name="Picture 3" descr="C:\Users\Admin\Pictures\e773ab25-3038-4baa-962a-2cbb3ef7596f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38100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14800" y="685800"/>
            <a:ext cx="4572000" cy="5440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дежурства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занятиям: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стенд для картинок детей;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модель оценивания качества работы дежурных;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алгоритм последовательности подготовки столов к  разным видам занятий;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модели на дверцы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шкафов с обозначением содержимого;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алгоритм действий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дежурного по уборке материалов после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занятия.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6385" name="Picture 1" descr="C:\Users\Admin\Pictures\799b1b94071260fbcb337dacacf705f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990600"/>
            <a:ext cx="2286000" cy="1569431"/>
          </a:xfrm>
          <a:prstGeom prst="rect">
            <a:avLst/>
          </a:prstGeom>
          <a:noFill/>
        </p:spPr>
      </p:pic>
      <p:pic>
        <p:nvPicPr>
          <p:cNvPr id="16386" name="Picture 2" descr="C:\Users\Admin\Pictures\c290ba0f0d022f0c579b24ac6b2effec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4572000"/>
            <a:ext cx="2476500" cy="1676400"/>
          </a:xfrm>
          <a:prstGeom prst="rect">
            <a:avLst/>
          </a:prstGeom>
          <a:noFill/>
        </p:spPr>
      </p:pic>
      <p:pic>
        <p:nvPicPr>
          <p:cNvPr id="16387" name="Picture 3" descr="C:\Users\Admin\Pictures\d91b9c865684a59469f88f78be03957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2743200"/>
            <a:ext cx="2495550" cy="16553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86200" y="533400"/>
            <a:ext cx="4800600" cy="55927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дежурства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уголку природы: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модели последовательности ухода за растениями, посадки огорода на окне;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фартуки клеенчатые, тканевые;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стенд для картинок детей;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палочки-рыхлители;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пульверизаторы;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тряпочки для протирания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листьев;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большая клеёнка на стол для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работы с цветами;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лейки;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дневники наблюдений;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Admin\Pictures\0b999dd1-56c3-46d4-aee0-8512ebb71c6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914400"/>
            <a:ext cx="3352800" cy="2514600"/>
          </a:xfrm>
          <a:prstGeom prst="rect">
            <a:avLst/>
          </a:prstGeom>
          <a:noFill/>
        </p:spPr>
      </p:pic>
      <p:pic>
        <p:nvPicPr>
          <p:cNvPr id="7" name="Рисунок 6" descr="https://i08.fotocdn.net/s119/34385c4d4f611c5e/public_pin_l/272034307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70792">
            <a:off x="609600" y="3657600"/>
            <a:ext cx="1143000" cy="152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08.fotocdn.net/s119/6d2a809f17b4c2ea/public_pin_l/272034307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1574">
            <a:off x="2133600" y="3581400"/>
            <a:ext cx="11631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detsad101.ru/assets/images/resources/689/i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5257800"/>
            <a:ext cx="3128962" cy="11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609600"/>
            <a:ext cx="4343400" cy="55165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хозяйственно- бытового труда: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стенд для картинок  детей;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   фартуки клеенчатые, тканевые;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    клеенка большая на стол;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тазик для протирания пыли и мытья игрушек;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тряпочки для протирания пыли;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веревка и прищепки для развешивания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кукольного белья;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модель трудового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процесса;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последовательности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стирки белья;</a:t>
            </a:r>
          </a:p>
          <a:p>
            <a:endParaRPr lang="ru-RU" dirty="0"/>
          </a:p>
        </p:txBody>
      </p:sp>
      <p:pic>
        <p:nvPicPr>
          <p:cNvPr id="5" name="Picture 2" descr="C:\Users\Admin\Pictures\0b999dd1-56c3-46d4-aee0-8512ebb71c6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752600"/>
            <a:ext cx="2438400" cy="2101056"/>
          </a:xfrm>
          <a:prstGeom prst="rect">
            <a:avLst/>
          </a:prstGeom>
          <a:noFill/>
        </p:spPr>
      </p:pic>
      <p:pic>
        <p:nvPicPr>
          <p:cNvPr id="6" name="Picture 2" descr="C:\Users\Admin\Pictures\0b999dd1-56c3-46d4-aee0-8512ebb71c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209800"/>
            <a:ext cx="838200" cy="1295400"/>
          </a:xfrm>
          <a:prstGeom prst="rect">
            <a:avLst/>
          </a:prstGeom>
          <a:noFill/>
        </p:spPr>
      </p:pic>
      <p:pic>
        <p:nvPicPr>
          <p:cNvPr id="7" name="Picture 2" descr="C:\Users\Admin\Pictures\0b999dd1-56c3-46d4-aee0-8512ebb71c6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685800"/>
            <a:ext cx="2057400" cy="762000"/>
          </a:xfrm>
          <a:prstGeom prst="rect">
            <a:avLst/>
          </a:prstGeom>
          <a:noFill/>
        </p:spPr>
      </p:pic>
      <p:sp>
        <p:nvSpPr>
          <p:cNvPr id="15362" name="AutoShape 2" descr="https://cdn1.ozone.ru/multimedia/10173168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Admin\Pictures\10173168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3962400"/>
            <a:ext cx="1524000" cy="937260"/>
          </a:xfrm>
          <a:prstGeom prst="rect">
            <a:avLst/>
          </a:prstGeom>
          <a:noFill/>
        </p:spPr>
      </p:pic>
      <p:pic>
        <p:nvPicPr>
          <p:cNvPr id="11" name="Рисунок 10" descr="https://school592.ru/wp-content/uploads/d/6/c/d6caafa6233333094df0403c5abea944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093482">
            <a:off x="1771599" y="4756884"/>
            <a:ext cx="2628766" cy="149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685800"/>
            <a:ext cx="47244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ручного  труда: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подборка сухих листьев и веток для изготовления поделок;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 для рукоделия (для девочек);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 для столярных и плотницких работ (для мальчиков);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наборы бумаги, картона, бросового материала.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4338" name="Picture 2" descr="C:\Users\Admin\Pictures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102748" y="1021452"/>
            <a:ext cx="2438400" cy="1614697"/>
          </a:xfrm>
          <a:prstGeom prst="rect">
            <a:avLst/>
          </a:prstGeom>
          <a:noFill/>
        </p:spPr>
      </p:pic>
      <p:pic>
        <p:nvPicPr>
          <p:cNvPr id="14340" name="Picture 4" descr="C:\Users\Admin\Pictures\nozhnitsy_detskie_maped_security_3d_130_mm_ergonom_simmetrichnye_9_fu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4951">
            <a:off x="576557" y="2985579"/>
            <a:ext cx="1956702" cy="1297609"/>
          </a:xfrm>
          <a:prstGeom prst="rect">
            <a:avLst/>
          </a:prstGeom>
          <a:noFill/>
        </p:spPr>
      </p:pic>
      <p:pic>
        <p:nvPicPr>
          <p:cNvPr id="9" name="Picture 3" descr="C:\Users\Admin\Pictures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295400"/>
            <a:ext cx="1962150" cy="1978102"/>
          </a:xfrm>
          <a:prstGeom prst="rect">
            <a:avLst/>
          </a:prstGeom>
          <a:noFill/>
        </p:spPr>
      </p:pic>
      <p:pic>
        <p:nvPicPr>
          <p:cNvPr id="11" name="Picture 1" descr="C:\Users\Admin\Pictures\7decfcec29380081c6f3235cb209--materialy-dlya-tvorchestva-shishki-i-zheludi-dlya-tvorche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476177" y="4248223"/>
            <a:ext cx="2057401" cy="2095355"/>
          </a:xfrm>
          <a:prstGeom prst="rect">
            <a:avLst/>
          </a:prstGeom>
          <a:noFill/>
        </p:spPr>
      </p:pic>
      <p:pic>
        <p:nvPicPr>
          <p:cNvPr id="14341" name="Picture 5" descr="C:\Users\Admin\Pictures\klfz2iza7o2y3rrblb713wkc5lfafjx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0800" y="4114800"/>
            <a:ext cx="1398181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00200"/>
            <a:ext cx="81534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труд в жизни каждого человека и в жизни общества имеет определенное значение. От того как человек относится к труду, как он умеет трудиться, во многом зависит его судьба. Проблемы трудового воспитания достаточно актуальны для детей дошкольного возраста, так как на этом этапе у ребенка происходит формирование личностных качеств, умений и стремления к труду.  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Трудовое воспитание – одно из важных 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направлений в работе с дошкольниками.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Хозяйственно-бытовой труд дома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\Pictures\2da083e5-e8c1-4338-b76c-8022699258d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855337" y="809313"/>
            <a:ext cx="2351426" cy="2713999"/>
          </a:xfrm>
          <a:prstGeom prst="rect">
            <a:avLst/>
          </a:prstGeom>
          <a:noFill/>
        </p:spPr>
      </p:pic>
      <p:pic>
        <p:nvPicPr>
          <p:cNvPr id="1027" name="Picture 3" descr="C:\Users\Admin\Pictures\4f7bec06-dfc9-4aa7-aec5-0a4ae03e15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3657600"/>
            <a:ext cx="2057400" cy="2743200"/>
          </a:xfrm>
          <a:prstGeom prst="rect">
            <a:avLst/>
          </a:prstGeom>
          <a:noFill/>
        </p:spPr>
      </p:pic>
      <p:pic>
        <p:nvPicPr>
          <p:cNvPr id="1028" name="Picture 4" descr="C:\Users\Admin\Pictures\40fbc2db-c866-4e86-ab5b-e21e2376c9dd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3657600"/>
            <a:ext cx="2000250" cy="2667000"/>
          </a:xfrm>
          <a:prstGeom prst="rect">
            <a:avLst/>
          </a:prstGeom>
          <a:noFill/>
        </p:spPr>
      </p:pic>
      <p:pic>
        <p:nvPicPr>
          <p:cNvPr id="1030" name="Picture 6" descr="C:\Users\Admin\Pictures\492b2c2f-72d8-44f9-99d3-a7ebc40bfd5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990600"/>
            <a:ext cx="1828800" cy="2438400"/>
          </a:xfrm>
          <a:prstGeom prst="rect">
            <a:avLst/>
          </a:prstGeom>
          <a:noFill/>
        </p:spPr>
      </p:pic>
      <p:pic>
        <p:nvPicPr>
          <p:cNvPr id="1031" name="Picture 7" descr="C:\Users\Admin\Pictures\117033f2-0485-4c8f-a9fb-470efa8ea05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95986" y="990600"/>
            <a:ext cx="1847814" cy="24622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\Pictures\a320b6ad-c986-4608-9581-b7e2139e65f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2057400" cy="2743200"/>
          </a:xfrm>
          <a:prstGeom prst="rect">
            <a:avLst/>
          </a:prstGeom>
          <a:noFill/>
        </p:spPr>
      </p:pic>
      <p:pic>
        <p:nvPicPr>
          <p:cNvPr id="2054" name="Picture 6" descr="C:\Users\Admin\Pictures\aaeca1dc-d6bd-4ce1-9956-3ba4573ed1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354584"/>
            <a:ext cx="1447800" cy="2970016"/>
          </a:xfrm>
          <a:prstGeom prst="rect">
            <a:avLst/>
          </a:prstGeom>
          <a:noFill/>
        </p:spPr>
      </p:pic>
      <p:pic>
        <p:nvPicPr>
          <p:cNvPr id="11" name="Picture 6" descr="C:\Users\Admin\Pictures\b44bdbd0-c030-4b42-946f-b9bce79e584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276600"/>
            <a:ext cx="2228850" cy="2971800"/>
          </a:xfrm>
          <a:prstGeom prst="rect">
            <a:avLst/>
          </a:prstGeom>
          <a:noFill/>
        </p:spPr>
      </p:pic>
      <p:pic>
        <p:nvPicPr>
          <p:cNvPr id="2056" name="Picture 8" descr="C:\Users\Admin\Pictures\3b2b117b-17f7-49d5-a029-208a494c191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3276600"/>
            <a:ext cx="2228850" cy="2971800"/>
          </a:xfrm>
          <a:prstGeom prst="rect">
            <a:avLst/>
          </a:prstGeom>
          <a:noFill/>
        </p:spPr>
      </p:pic>
      <p:pic>
        <p:nvPicPr>
          <p:cNvPr id="2057" name="Picture 9" descr="C:\Users\Admin\Pictures\5ee306d8-9b97-43e7-85ce-65b996fae6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0" y="381000"/>
            <a:ext cx="2133600" cy="2844800"/>
          </a:xfrm>
          <a:prstGeom prst="rect">
            <a:avLst/>
          </a:prstGeom>
          <a:noFill/>
        </p:spPr>
      </p:pic>
      <p:pic>
        <p:nvPicPr>
          <p:cNvPr id="2058" name="Picture 10" descr="C:\Users\Admin\Pictures\b0e575ad-83f6-432a-94c9-f919dfd007d7 (1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95600" y="381000"/>
            <a:ext cx="211455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79b05ec2-57cb-44ac-a363-36881910d40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657600"/>
            <a:ext cx="1981200" cy="2641600"/>
          </a:xfrm>
          <a:prstGeom prst="rect">
            <a:avLst/>
          </a:prstGeom>
          <a:noFill/>
        </p:spPr>
      </p:pic>
      <p:pic>
        <p:nvPicPr>
          <p:cNvPr id="3075" name="Picture 3" descr="C:\Users\Admin\Pictures\ff8713ec-1636-431c-a946-4c5dca5b87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3657600"/>
            <a:ext cx="1981200" cy="2641600"/>
          </a:xfrm>
          <a:prstGeom prst="rect">
            <a:avLst/>
          </a:prstGeom>
          <a:noFill/>
        </p:spPr>
      </p:pic>
      <p:pic>
        <p:nvPicPr>
          <p:cNvPr id="3076" name="Picture 4" descr="C:\Users\Admin\Pictures\ff6490f8-667a-4491-9ad1-edaa46e5b3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457200"/>
            <a:ext cx="2152650" cy="2870200"/>
          </a:xfrm>
          <a:prstGeom prst="rect">
            <a:avLst/>
          </a:prstGeom>
          <a:noFill/>
        </p:spPr>
      </p:pic>
      <p:pic>
        <p:nvPicPr>
          <p:cNvPr id="3077" name="Picture 5" descr="C:\Users\Admin\Pictures\ed17760e-f501-4fd7-a0c6-13c8153a970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3614703"/>
            <a:ext cx="1828800" cy="2705135"/>
          </a:xfrm>
          <a:prstGeom prst="rect">
            <a:avLst/>
          </a:prstGeom>
          <a:noFill/>
        </p:spPr>
      </p:pic>
      <p:pic>
        <p:nvPicPr>
          <p:cNvPr id="8" name="Picture 5" descr="C:\Users\Admin\Pictures\48f9b0aa-54b8-4883-ad22-5286fa1997b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43200" y="457200"/>
            <a:ext cx="2133600" cy="2844800"/>
          </a:xfrm>
          <a:prstGeom prst="rect">
            <a:avLst/>
          </a:prstGeom>
          <a:noFill/>
        </p:spPr>
      </p:pic>
      <p:pic>
        <p:nvPicPr>
          <p:cNvPr id="9" name="Picture 4" descr="C:\Users\Admin\Pictures\a2e4f543-090a-4192-8b76-860662a1b0d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29200" y="472430"/>
            <a:ext cx="2362200" cy="280109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Picture 7" descr="C:\Users\Admin\Pictures\86868547-2807-4718-ae1c-477d23d7412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143000"/>
            <a:ext cx="2057400" cy="2743200"/>
          </a:xfrm>
          <a:prstGeom prst="rect">
            <a:avLst/>
          </a:prstGeom>
          <a:noFill/>
        </p:spPr>
      </p:pic>
      <p:pic>
        <p:nvPicPr>
          <p:cNvPr id="5122" name="Picture 2" descr="C:\Users\Admin\Pictures\4f71df59-3cda-42f9-be8b-0ed8e41ded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1219200"/>
            <a:ext cx="1501735" cy="2552750"/>
          </a:xfrm>
          <a:prstGeom prst="rect">
            <a:avLst/>
          </a:prstGeom>
          <a:noFill/>
        </p:spPr>
      </p:pic>
      <p:pic>
        <p:nvPicPr>
          <p:cNvPr id="10242" name="Picture 2" descr="G:\фото\WhatsApp Image 2021-01-18 at 12.44.45 (2)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1219200"/>
            <a:ext cx="1866900" cy="2489200"/>
          </a:xfrm>
          <a:prstGeom prst="rect">
            <a:avLst/>
          </a:prstGeom>
          <a:noFill/>
        </p:spPr>
      </p:pic>
      <p:pic>
        <p:nvPicPr>
          <p:cNvPr id="10243" name="Picture 3" descr="G:\фото\WhatsApp Image 2021-01-18 at 19.57.30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0" y="4038600"/>
            <a:ext cx="1676400" cy="2235200"/>
          </a:xfrm>
          <a:prstGeom prst="rect">
            <a:avLst/>
          </a:prstGeom>
          <a:noFill/>
        </p:spPr>
      </p:pic>
      <p:pic>
        <p:nvPicPr>
          <p:cNvPr id="10244" name="Picture 4" descr="G:\фото\WhatsApp Image 2021-01-19 at 08.02.08 (1)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5800" y="3962400"/>
            <a:ext cx="1695450" cy="2260600"/>
          </a:xfrm>
          <a:prstGeom prst="rect">
            <a:avLst/>
          </a:prstGeom>
          <a:noFill/>
        </p:spPr>
      </p:pic>
      <p:pic>
        <p:nvPicPr>
          <p:cNvPr id="10245" name="Picture 5" descr="G:\фото\WhatsApp Image 2021-01-19 at 09.47.14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0" y="4038600"/>
            <a:ext cx="1464648" cy="22505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 в природе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Picture 7" descr="C:\Users\Admin\Pictures\миш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066800"/>
            <a:ext cx="1993447" cy="2514600"/>
          </a:xfrm>
          <a:prstGeom prst="rect">
            <a:avLst/>
          </a:prstGeom>
          <a:noFill/>
        </p:spPr>
      </p:pic>
      <p:pic>
        <p:nvPicPr>
          <p:cNvPr id="4" name="Picture 3" descr="C:\Users\Admin\Pictures\a1a86259-efda-4e70-9c31-49d5b48e4ea4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1066800"/>
            <a:ext cx="1942728" cy="2581895"/>
          </a:xfrm>
          <a:prstGeom prst="rect">
            <a:avLst/>
          </a:prstGeom>
          <a:noFill/>
        </p:spPr>
      </p:pic>
      <p:pic>
        <p:nvPicPr>
          <p:cNvPr id="5" name="Picture 2" descr="C:\Users\Admin\Pictures\3763321e-98da-4cf6-a5a3-31c6158954d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1066800"/>
            <a:ext cx="1981200" cy="2641600"/>
          </a:xfrm>
          <a:prstGeom prst="rect">
            <a:avLst/>
          </a:prstGeom>
          <a:noFill/>
        </p:spPr>
      </p:pic>
      <p:pic>
        <p:nvPicPr>
          <p:cNvPr id="4098" name="Picture 2" descr="C:\Users\Admin\Pictures\1b455459-a54f-465e-bd99-2e93671c1f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733800"/>
            <a:ext cx="2057400" cy="2743200"/>
          </a:xfrm>
          <a:prstGeom prst="rect">
            <a:avLst/>
          </a:prstGeom>
          <a:noFill/>
        </p:spPr>
      </p:pic>
      <p:pic>
        <p:nvPicPr>
          <p:cNvPr id="5123" name="Picture 3" descr="G:\фото\WhatsApp Image 2021-01-19 at 11.11.56 (1)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43200" y="3733800"/>
            <a:ext cx="20574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Сбор шишек под ёлкой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Pictures\1d183c6b-6ff5-478d-9303-5c2e7e9677f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2743200"/>
            <a:ext cx="3962400" cy="2971800"/>
          </a:xfrm>
          <a:prstGeom prst="rect">
            <a:avLst/>
          </a:prstGeom>
          <a:noFill/>
        </p:spPr>
      </p:pic>
      <p:pic>
        <p:nvPicPr>
          <p:cNvPr id="4" name="Picture 5" descr="C:\Users\Admin\Pictures\95b4f047-7508-44b0-84b5-c003a2033bc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57200"/>
            <a:ext cx="3219450" cy="4292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Ручной или художественный труд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dmin\Pictures\1a5c5bd5-582d-4aa1-b3f2-7d461b1ddb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066800"/>
            <a:ext cx="1981200" cy="2641600"/>
          </a:xfrm>
          <a:prstGeom prst="rect">
            <a:avLst/>
          </a:prstGeom>
          <a:noFill/>
        </p:spPr>
      </p:pic>
      <p:pic>
        <p:nvPicPr>
          <p:cNvPr id="6147" name="Picture 3" descr="C:\Users\Admin\Pictures\486eede1-67e9-4d27-9da8-21869aa36a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1066800"/>
            <a:ext cx="1981200" cy="2641600"/>
          </a:xfrm>
          <a:prstGeom prst="rect">
            <a:avLst/>
          </a:prstGeom>
          <a:noFill/>
        </p:spPr>
      </p:pic>
      <p:pic>
        <p:nvPicPr>
          <p:cNvPr id="6148" name="Picture 4" descr="C:\Users\Admin\Pictures\5441b434-fc42-46b2-b33b-3f19ce151a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3836341"/>
            <a:ext cx="1828800" cy="2460981"/>
          </a:xfrm>
          <a:prstGeom prst="rect">
            <a:avLst/>
          </a:prstGeom>
          <a:noFill/>
        </p:spPr>
      </p:pic>
      <p:pic>
        <p:nvPicPr>
          <p:cNvPr id="6149" name="Picture 5" descr="C:\Users\Admin\Desktop\детский сад\фоточки\15ed9869-2475-4f3b-b5ac-95a5fd02bef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810000"/>
            <a:ext cx="2299386" cy="2514600"/>
          </a:xfrm>
          <a:prstGeom prst="rect">
            <a:avLst/>
          </a:prstGeom>
          <a:noFill/>
        </p:spPr>
      </p:pic>
      <p:pic>
        <p:nvPicPr>
          <p:cNvPr id="6150" name="Picture 6" descr="C:\Users\Admin\Pictures\aaffedab-2de4-4dcd-9375-edf9dbac076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76800" y="1371600"/>
            <a:ext cx="2362138" cy="39913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04d37ec0-807e-4433-8f5d-5711043cce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771900"/>
            <a:ext cx="3200400" cy="2400300"/>
          </a:xfrm>
          <a:prstGeom prst="rect">
            <a:avLst/>
          </a:prstGeom>
          <a:noFill/>
        </p:spPr>
      </p:pic>
      <p:pic>
        <p:nvPicPr>
          <p:cNvPr id="6147" name="Picture 3" descr="C:\Users\Admin\Pictures\6b72e40c-c93c-4a27-b024-73d48ba6641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733800"/>
            <a:ext cx="2819400" cy="2114550"/>
          </a:xfrm>
          <a:prstGeom prst="rect">
            <a:avLst/>
          </a:prstGeom>
          <a:noFill/>
        </p:spPr>
      </p:pic>
      <p:pic>
        <p:nvPicPr>
          <p:cNvPr id="6148" name="Picture 4" descr="C:\Users\Admin\Pictures\67df6582-4c76-4ca8-8f62-d6293e09f6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533400"/>
            <a:ext cx="2209800" cy="2946400"/>
          </a:xfrm>
          <a:prstGeom prst="rect">
            <a:avLst/>
          </a:prstGeom>
          <a:noFill/>
        </p:spPr>
      </p:pic>
      <p:pic>
        <p:nvPicPr>
          <p:cNvPr id="6150" name="Picture 6" descr="C:\Users\Admin\Pictures\249ff337-07c5-4ac9-beb0-3330c5b3bea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3759200" y="50800"/>
            <a:ext cx="2895600" cy="3860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фото\P01210-1036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828800"/>
            <a:ext cx="3200400" cy="4267200"/>
          </a:xfrm>
          <a:prstGeom prst="rect">
            <a:avLst/>
          </a:prstGeom>
          <a:noFill/>
        </p:spPr>
      </p:pic>
      <p:pic>
        <p:nvPicPr>
          <p:cNvPr id="43011" name="Picture 3" descr="G:\фото\P01210-1037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810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41f33cca-22ad-4281-bc00-e807ad99ab4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1000"/>
            <a:ext cx="2895600" cy="2895600"/>
          </a:xfrm>
          <a:prstGeom prst="rect">
            <a:avLst/>
          </a:prstGeom>
          <a:noFill/>
        </p:spPr>
      </p:pic>
      <p:pic>
        <p:nvPicPr>
          <p:cNvPr id="3075" name="Picture 3" descr="C:\Users\Admin\Pictures\a65ff87b-e729-4db8-8a48-035624e509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3352800"/>
            <a:ext cx="2825367" cy="3065430"/>
          </a:xfrm>
          <a:prstGeom prst="rect">
            <a:avLst/>
          </a:prstGeom>
          <a:noFill/>
        </p:spPr>
      </p:pic>
      <p:pic>
        <p:nvPicPr>
          <p:cNvPr id="3076" name="Picture 4" descr="C:\Users\Admin\Pictures\bfaf129a-cb49-415a-92ba-7a9a149873f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2362200"/>
            <a:ext cx="2971800" cy="3962400"/>
          </a:xfrm>
          <a:prstGeom prst="rect">
            <a:avLst/>
          </a:prstGeom>
          <a:noFill/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219200" y="5867400"/>
            <a:ext cx="2133600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ЖЕЛЕЗНОДОРОЖНИК,</a:t>
            </a:r>
          </a:p>
          <a:p>
            <a:pPr algn="ctr"/>
            <a:r>
              <a:rPr lang="ru-RU" sz="1400" dirty="0" smtClean="0"/>
              <a:t>ЭЛЕКТРОМЕХАНИК</a:t>
            </a:r>
            <a:endParaRPr lang="ru-RU" sz="1400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038600" y="2438400"/>
            <a:ext cx="2438400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ПОМОЩНИК МАШИНИСТА ТЕПЛОВОЗА</a:t>
            </a:r>
            <a:endParaRPr lang="ru-RU" sz="1400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219200" y="2895600"/>
            <a:ext cx="2133600" cy="304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ЭЛЕКТРОГАЗОСВАРЩИК</a:t>
            </a:r>
            <a:endParaRPr lang="ru-RU" sz="14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альбома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«Профессии моих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родителей»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Научность: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211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вопросы трудового воспитания дошкольников всегда находились в центре внимания педагогов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были предметом исследований отечественных ученых в 30-80 годы 20 века. Трудами таких педагогов и психологов, как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Е.И.Радина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Т.А.Маркова, В.Г.Нечаева, В.И.Логинова, Г.Н.Година, Р.С.Буре, Д.В.Сергеева и других, к настоящему времени создана система трудового воспитания детей дошкольного возраста, включающая в себе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задачи, содержание, средства и методы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работы педагогов.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942ca7b8-f596-4bfc-8540-eddc2b4999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381000"/>
            <a:ext cx="3505200" cy="2628900"/>
          </a:xfrm>
          <a:prstGeom prst="rect">
            <a:avLst/>
          </a:prstGeom>
          <a:noFill/>
        </p:spPr>
      </p:pic>
      <p:pic>
        <p:nvPicPr>
          <p:cNvPr id="3" name="Picture 4" descr="C:\Users\Admin\Pictures\d81c3151-b224-42a6-aaf6-f948cf620e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3124200"/>
            <a:ext cx="2457450" cy="3276600"/>
          </a:xfrm>
          <a:prstGeom prst="rect">
            <a:avLst/>
          </a:prstGeom>
          <a:noFill/>
        </p:spPr>
      </p:pic>
      <p:pic>
        <p:nvPicPr>
          <p:cNvPr id="4" name="Picture 3" descr="C:\Users\Admin\Pictures\efcd8cba-e9c8-4f65-88b6-d899afef77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2997200"/>
            <a:ext cx="2590800" cy="3454400"/>
          </a:xfrm>
          <a:prstGeom prst="rect">
            <a:avLst/>
          </a:prstGeom>
          <a:noFill/>
        </p:spPr>
      </p:pic>
      <p:pic>
        <p:nvPicPr>
          <p:cNvPr id="5" name="Picture 5" descr="C:\Users\Admin\Pictures\bd063dc6-4d05-4caf-b7a0-c58694891e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0600" y="341256"/>
            <a:ext cx="3200400" cy="2608957"/>
          </a:xfrm>
          <a:prstGeom prst="rect">
            <a:avLst/>
          </a:prstGeom>
          <a:noFill/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105400" y="457200"/>
            <a:ext cx="28194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УБОРЩИК ПРОИЗВОДСТВЕННЫХ  И СЛУЖЕБНЫХ ПОМЕЩЕНИЙ</a:t>
            </a:r>
            <a:endParaRPr lang="ru-RU" sz="1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752600" y="6096000"/>
            <a:ext cx="1600200" cy="228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МЕНЕДЖЕР</a:t>
            </a:r>
            <a:endParaRPr lang="ru-RU" sz="1400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810000" y="3124200"/>
            <a:ext cx="25146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УБОРЩИК  СЛУЖЕБНЫХ ПОМЕЩЕНИЙ</a:t>
            </a:r>
            <a:endParaRPr lang="ru-RU" sz="1400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514600" y="381000"/>
            <a:ext cx="16764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ПРЕПОДАВАТЕЛЬ </a:t>
            </a:r>
          </a:p>
          <a:p>
            <a:pPr algn="ctr"/>
            <a:r>
              <a:rPr lang="ru-RU" sz="1400" dirty="0" smtClean="0"/>
              <a:t>ПО КЛАССУ ФОРТЕПИАНО</a:t>
            </a:r>
            <a:endParaRPr lang="ru-RU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Pictures\3332a99a-4882-4b3e-b423-e232a558e8b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2681288" cy="3333750"/>
          </a:xfrm>
          <a:prstGeom prst="rect">
            <a:avLst/>
          </a:prstGeom>
          <a:noFill/>
        </p:spPr>
      </p:pic>
      <p:pic>
        <p:nvPicPr>
          <p:cNvPr id="1031" name="Picture 7" descr="C:\Users\Admin\Pictures\687fc43d-8f29-46a2-bc79-5cd48a8473b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3429000"/>
            <a:ext cx="2209800" cy="2946399"/>
          </a:xfrm>
          <a:prstGeom prst="rect">
            <a:avLst/>
          </a:prstGeom>
          <a:noFill/>
        </p:spPr>
      </p:pic>
      <p:pic>
        <p:nvPicPr>
          <p:cNvPr id="1032" name="Picture 8" descr="C:\Users\Admin\Pictures\521d8989-5e33-41c7-872c-f41408e1a50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3810000"/>
            <a:ext cx="2819400" cy="2655957"/>
          </a:xfrm>
          <a:prstGeom prst="rect">
            <a:avLst/>
          </a:prstGeom>
          <a:noFill/>
        </p:spPr>
      </p:pic>
      <p:pic>
        <p:nvPicPr>
          <p:cNvPr id="1033" name="Picture 9" descr="C:\Users\Admin\Pictures\5ee36477-67ce-4708-923d-06c3620eb3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0400" y="381000"/>
            <a:ext cx="2209800" cy="2949472"/>
          </a:xfrm>
          <a:prstGeom prst="rect">
            <a:avLst/>
          </a:prstGeom>
          <a:noFill/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648200" y="6096000"/>
            <a:ext cx="1219200" cy="228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ФАРМАЦЕВТ</a:t>
            </a:r>
            <a:endParaRPr lang="ru-RU" sz="1400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990600" y="3276600"/>
            <a:ext cx="1981200" cy="304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ГОСНАЛОГИНСПЕКТОР</a:t>
            </a:r>
            <a:endParaRPr lang="ru-RU" sz="1400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905000" y="3886200"/>
            <a:ext cx="15240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МОНТАЖНИК </a:t>
            </a:r>
          </a:p>
          <a:p>
            <a:pPr algn="ctr"/>
            <a:r>
              <a:rPr lang="ru-RU" sz="1400" dirty="0" smtClean="0"/>
              <a:t>СЛАБОТОЧНЫХ СИСТЕМ </a:t>
            </a:r>
            <a:endParaRPr lang="ru-RU" sz="1400" dirty="0"/>
          </a:p>
        </p:txBody>
      </p:sp>
      <p:pic>
        <p:nvPicPr>
          <p:cNvPr id="13" name="Picture 5" descr="C:\Users\Admin\Pictures\df20e2e4-76d4-4b4f-8ae8-0103f1b89ce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381000"/>
            <a:ext cx="2743200" cy="2743200"/>
          </a:xfrm>
          <a:prstGeom prst="rect">
            <a:avLst/>
          </a:prstGeom>
          <a:noFill/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943600" y="457200"/>
            <a:ext cx="7620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ШВЕЯ</a:t>
            </a:r>
            <a:endParaRPr lang="ru-RU" sz="1400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3276600" y="457200"/>
            <a:ext cx="20574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МАШИНИСТ НАСОСНЫХ УСТАНОВОК ПОЖАРНОГО ПОЕЗДА</a:t>
            </a:r>
            <a:endParaRPr 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5410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«Труд – всегда был основой для человеческой жизни и культуры.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Поэтому и в воспитательной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работе труд должен быть одним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самых основных элементов»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А.С.Макаренко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С П А С И Б О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З А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В Н И М А Н И Е !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ilamira.ru/wp-content/uploads/2019/01/1-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200400"/>
            <a:ext cx="2514599" cy="31751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99059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534400" cy="3124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371601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формирование положительного отношения к труду.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компонентов трудовой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положительного отношения к труду взрослых.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личности ребенка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процессе трудовой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763000" cy="129539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Условия, предусматривающие успешное выполнение задач трудового воспитания: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10600" cy="5029200"/>
          </a:xfrm>
        </p:spPr>
        <p:txBody>
          <a:bodyPr>
            <a:normAutofit fontScale="55000" lnSpcReduction="20000"/>
          </a:bodyPr>
          <a:lstStyle/>
          <a:p>
            <a:pPr lvl="0" algn="l">
              <a:buFont typeface="Wingdings" pitchFamily="2" charset="2"/>
              <a:buChar char="Ø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соответствующего оборудования для всех видов труда;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хранение оборудования для различных видов труда в обусловленном месте в установленном порядке; свободный доступ для самостоятельного использования его детьми, поддержания постоянного порядка;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повседневность труда и постоянное участие в нем всех </a:t>
            </a:r>
          </a:p>
          <a:p>
            <a:pPr lvl="0"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детей;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посильность труда, т.е. такая нагрузка, с которой дети </a:t>
            </a:r>
          </a:p>
          <a:p>
            <a:pPr lvl="0"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справляются, затрачивая достаточное усилие, но </a:t>
            </a:r>
          </a:p>
          <a:p>
            <a:pPr lvl="0"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не переутомляясь;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обязательность индивидуализированной оценки;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единство требований в детском саду и дома, </a:t>
            </a:r>
          </a:p>
          <a:p>
            <a:pPr lvl="0"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   с родителями по вопросам </a:t>
            </a:r>
          </a:p>
          <a:p>
            <a:pPr lvl="0"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трудового воспитания.</a:t>
            </a:r>
          </a:p>
          <a:p>
            <a:pPr algn="l">
              <a:buFont typeface="Wingdings" pitchFamily="2" charset="2"/>
              <a:buChar char="Ø"/>
            </a:pPr>
            <a:endParaRPr lang="ru-RU" sz="23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труда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09600" y="1905000"/>
            <a:ext cx="29718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Самообслуживание</a:t>
            </a:r>
            <a:endParaRPr lang="ru-RU" sz="2400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257800" y="1905000"/>
            <a:ext cx="33528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Труд в природе</a:t>
            </a:r>
            <a:endParaRPr lang="ru-RU" sz="2400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914400" y="3657600"/>
            <a:ext cx="33528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Хозяйственно-бытовой труд</a:t>
            </a:r>
            <a:endParaRPr lang="ru-RU" sz="2400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124200" y="5257800"/>
            <a:ext cx="3200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Ручной  художественный труд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590800" y="12954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971800" y="2286000"/>
            <a:ext cx="1981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3124200" y="3124200"/>
            <a:ext cx="3505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10200" y="13716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Самообслуживание -</a:t>
            </a:r>
            <a:b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это труд ребенка, направленный на обслуживание им самого себя (одевание, раздевание, прием пищи, санитарно-гигиенические 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процедуры)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Хозяйственно-бытовой труд -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второй вид труда, который ребенок в дошкольном возрасте может освоить (труд по уборке помещения, мытьё посуды, игрушек, стирка, расстановка игрушек, ремонт 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книг , игрушек,  уборка снега на участке, участие в 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приготовлении пищи и т.д.)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924</Words>
  <Application>Microsoft Office PowerPoint</Application>
  <PresentationFormat>Экран (4:3)</PresentationFormat>
  <Paragraphs>159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Муниципальное бюджетное дошкольное образовательное учреждение «Детский сад № 1 п. Верховье»</vt:lpstr>
      <vt:lpstr>Актуальность:</vt:lpstr>
      <vt:lpstr>Научность:</vt:lpstr>
      <vt:lpstr>Цель:</vt:lpstr>
      <vt:lpstr>Задачи:</vt:lpstr>
      <vt:lpstr>Условия, предусматривающие успешное выполнение задач трудового воспитания:</vt:lpstr>
      <vt:lpstr>Виды труда</vt:lpstr>
      <vt:lpstr> Самообслуживание - </vt:lpstr>
      <vt:lpstr>Хозяйственно-бытовой труд -  </vt:lpstr>
      <vt:lpstr>Труд в природе -  </vt:lpstr>
      <vt:lpstr>Ручной или художественный труд -  </vt:lpstr>
      <vt:lpstr>Формы организации труда</vt:lpstr>
      <vt:lpstr>Средства трудового воспитания</vt:lpstr>
      <vt:lpstr>Организация развивающей предметно-пространственной среды</vt:lpstr>
      <vt:lpstr>Оборудование по центрам детской активности</vt:lpstr>
      <vt:lpstr>Слайд 16</vt:lpstr>
      <vt:lpstr>Слайд 17</vt:lpstr>
      <vt:lpstr>Слайд 18</vt:lpstr>
      <vt:lpstr> </vt:lpstr>
      <vt:lpstr>Хозяйственно-бытовой труд дома  </vt:lpstr>
      <vt:lpstr>Слайд 21</vt:lpstr>
      <vt:lpstr>Слайд 22</vt:lpstr>
      <vt:lpstr>Самообслуживание</vt:lpstr>
      <vt:lpstr>Труд в природе</vt:lpstr>
      <vt:lpstr>  Сбор шишек под ёлкой</vt:lpstr>
      <vt:lpstr>Ручной или художественный труд</vt:lpstr>
      <vt:lpstr>Слайд 27</vt:lpstr>
      <vt:lpstr>Слайд 28</vt:lpstr>
      <vt:lpstr> Создание альбома «Профессии моих  родителей»</vt:lpstr>
      <vt:lpstr>Слайд 30</vt:lpstr>
      <vt:lpstr>Слайд 31</vt:lpstr>
      <vt:lpstr>   «Труд – всегда был основой для человеческой жизни и культуры. Поэтому и в воспитательной  работе труд должен быть одним  из самых основных элементов»                            А.С.Макаренко                   С П А С И Б О          З А            В Н И М А Н И Е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1 п. Верховье»</dc:title>
  <dc:creator>вадим</dc:creator>
  <cp:lastModifiedBy>Методист</cp:lastModifiedBy>
  <cp:revision>76</cp:revision>
  <dcterms:created xsi:type="dcterms:W3CDTF">2023-02-04T14:43:45Z</dcterms:created>
  <dcterms:modified xsi:type="dcterms:W3CDTF">2023-03-20T05:37:12Z</dcterms:modified>
</cp:coreProperties>
</file>