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89" r:id="rId3"/>
    <p:sldId id="286" r:id="rId4"/>
    <p:sldId id="258" r:id="rId5"/>
    <p:sldId id="276" r:id="rId6"/>
    <p:sldId id="269" r:id="rId7"/>
    <p:sldId id="265" r:id="rId8"/>
    <p:sldId id="261" r:id="rId9"/>
    <p:sldId id="267" r:id="rId10"/>
    <p:sldId id="263" r:id="rId11"/>
    <p:sldId id="260" r:id="rId12"/>
    <p:sldId id="281" r:id="rId13"/>
    <p:sldId id="277" r:id="rId14"/>
    <p:sldId id="283" r:id="rId15"/>
    <p:sldId id="282" r:id="rId16"/>
    <p:sldId id="272" r:id="rId17"/>
    <p:sldId id="279" r:id="rId18"/>
    <p:sldId id="274" r:id="rId19"/>
    <p:sldId id="275" r:id="rId20"/>
    <p:sldId id="270" r:id="rId21"/>
    <p:sldId id="284" r:id="rId22"/>
    <p:sldId id="288" r:id="rId23"/>
    <p:sldId id="278" r:id="rId24"/>
    <p:sldId id="285" r:id="rId25"/>
    <p:sldId id="280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 п. Верховье»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6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«Речевое развитие старших дошкольников средствами художественной литературы»</a:t>
            </a:r>
            <a:r>
              <a:rPr lang="ru-RU" sz="12800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r">
              <a:buFont typeface="Arial" charset="0"/>
              <a:buNone/>
            </a:pPr>
            <a:endParaRPr lang="ru-RU" sz="4200" b="1" dirty="0" smtClean="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4200" b="1" dirty="0" smtClean="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4200" b="1" dirty="0" smtClean="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</a:t>
            </a:r>
          </a:p>
          <a:p>
            <a:pPr algn="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первой </a:t>
            </a:r>
          </a:p>
          <a:p>
            <a:pPr algn="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квалификационной</a:t>
            </a: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категории </a:t>
            </a:r>
            <a:endParaRPr lang="ru-RU" sz="8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Попова Татьяна Ивановна</a:t>
            </a:r>
          </a:p>
          <a:p>
            <a:pPr algn="r">
              <a:buFont typeface="Arial" charset="0"/>
              <a:buNone/>
            </a:pPr>
            <a:endParaRPr lang="ru-RU" sz="8000" b="1" dirty="0" smtClean="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sz="8000" b="1" dirty="0" smtClean="0">
              <a:solidFill>
                <a:srgbClr val="000066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8000" b="1" dirty="0" smtClean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2023 г.</a:t>
            </a:r>
            <a:endParaRPr lang="ru-RU" sz="8000" dirty="0"/>
          </a:p>
        </p:txBody>
      </p:sp>
      <p:pic>
        <p:nvPicPr>
          <p:cNvPr id="1026" name="Picture 2" descr="C:\Users\Admin\Downloads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3200400"/>
            <a:ext cx="3200400" cy="27025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художественной литературы у детей развивается: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эмоциональная отзывчивость на произведения , интерес к прочитанному;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слушать текст и активно реагировать на его содержание;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слушать вместе с группой сверстников рассказ воспитателя;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выполнять игровые действия, соответствующие тексту произведения;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повторять отдельные слова и выражения из сказок, рассказов и стихотворений;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рассматривать иллюстрации, узнавать в них героев произведений и отвечать на элементарные вопросы по содержанию иллюстраций;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учатся следить за развитием сюжета в коротких рассказах, сказках с наглядным сопровождением а потом без него.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с детскими писателями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детский сад\фоточки\4c330c2f-4f8b-492d-90ae-43962246b6f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676400"/>
            <a:ext cx="3733800" cy="4978400"/>
          </a:xfrm>
          <a:prstGeom prst="rect">
            <a:avLst/>
          </a:prstGeom>
          <a:noFill/>
        </p:spPr>
      </p:pic>
      <p:pic>
        <p:nvPicPr>
          <p:cNvPr id="3074" name="Picture 2" descr="C:\Users\Admin\Pictures\211b52ea-908c-4edd-b1aa-1f7f1cd6176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00000">
            <a:off x="2215242" y="1594757"/>
            <a:ext cx="2122714" cy="2285999"/>
          </a:xfrm>
          <a:prstGeom prst="rect">
            <a:avLst/>
          </a:prstGeom>
          <a:noFill/>
        </p:spPr>
      </p:pic>
      <p:pic>
        <p:nvPicPr>
          <p:cNvPr id="6" name="Picture 3" descr="C:\Users\Admin\Pictures\98c8d19b-2ca3-4472-b515-8ab9ed7f90c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3600" y="3962400"/>
            <a:ext cx="2276271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Узнавание произведения 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отрывку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Users\Admin\Pictures\44f7f33b-cc19-4596-8df1-3d14109217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44780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C:\Users\Admin\Downloads\img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4412825"/>
            <a:ext cx="2895600" cy="2445174"/>
          </a:xfrm>
          <a:prstGeom prst="rect">
            <a:avLst/>
          </a:prstGeom>
          <a:noFill/>
        </p:spPr>
      </p:pic>
      <p:pic>
        <p:nvPicPr>
          <p:cNvPr id="8" name="Picture 4" descr="C:\Users\Admin\Pictures\0ea8fa27-991e-42f3-8b2d-7a71fd1646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20040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C:\Users\Admin\Desktop\детский сад\фоточки\8a501b26-42dc-4ae4-9d90-c7ec0442a0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990600"/>
            <a:ext cx="2000250" cy="2667000"/>
          </a:xfrm>
          <a:prstGeom prst="rect">
            <a:avLst/>
          </a:prstGeom>
          <a:noFill/>
        </p:spPr>
      </p:pic>
      <p:pic>
        <p:nvPicPr>
          <p:cNvPr id="4099" name="Picture 3" descr="C:\Users\Admin\Desktop\детский сад\фоточки\93a2ccb7-9591-4e9b-8f0b-065f265477d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990600"/>
            <a:ext cx="1924050" cy="2565400"/>
          </a:xfrm>
          <a:prstGeom prst="rect">
            <a:avLst/>
          </a:prstGeom>
          <a:noFill/>
        </p:spPr>
      </p:pic>
      <p:pic>
        <p:nvPicPr>
          <p:cNvPr id="5" name="Picture 2" descr="C:\Users\Admin\Pictures\467e9b8c-f653-4c92-8ca4-b2394df49b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810000"/>
            <a:ext cx="3810000" cy="2857500"/>
          </a:xfrm>
          <a:prstGeom prst="rect">
            <a:avLst/>
          </a:prstGeom>
          <a:noFill/>
        </p:spPr>
      </p:pic>
      <p:pic>
        <p:nvPicPr>
          <p:cNvPr id="8194" name="Picture 2" descr="C:\Users\Admin\Pictures\1520a9ec-b01c-41e6-b4e2-b038784c8f8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990600"/>
            <a:ext cx="3454400" cy="2590800"/>
          </a:xfrm>
          <a:prstGeom prst="rect">
            <a:avLst/>
          </a:prstGeom>
          <a:noFill/>
        </p:spPr>
      </p:pic>
      <p:pic>
        <p:nvPicPr>
          <p:cNvPr id="7" name="Picture 2" descr="C:\Users\Admin\Downloads\img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3962400"/>
            <a:ext cx="2895600" cy="2445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Разыгрывание фрагментов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Admin\Pictures\907f358d-1d84-4d03-89d4-cf78a778e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3733800"/>
            <a:ext cx="3860800" cy="2895600"/>
          </a:xfrm>
          <a:prstGeom prst="rect">
            <a:avLst/>
          </a:prstGeom>
          <a:noFill/>
        </p:spPr>
      </p:pic>
      <p:pic>
        <p:nvPicPr>
          <p:cNvPr id="7171" name="Picture 3" descr="C:\Users\Admin\Pictures\518f44f3-2aa9-4d55-a634-996524836c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1066800"/>
            <a:ext cx="3276600" cy="2457450"/>
          </a:xfrm>
          <a:prstGeom prst="rect">
            <a:avLst/>
          </a:prstGeom>
          <a:noFill/>
        </p:spPr>
      </p:pic>
      <p:pic>
        <p:nvPicPr>
          <p:cNvPr id="5" name="Picture 2" descr="C:\Users\Admin\Pictures\e28cfc52-864e-4568-971c-09e8e8a67cc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3581400"/>
            <a:ext cx="2305050" cy="3073400"/>
          </a:xfrm>
          <a:prstGeom prst="rect">
            <a:avLst/>
          </a:prstGeom>
          <a:noFill/>
        </p:spPr>
      </p:pic>
      <p:pic>
        <p:nvPicPr>
          <p:cNvPr id="7172" name="Picture 4" descr="C:\Users\Admin\Pictures\41d7b384-2961-4a1a-9ab0-59a3bf75b4e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1066800"/>
            <a:ext cx="3098800" cy="2324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Pictures\2f368a11-d5a9-4127-ba2d-330eecd055d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228600"/>
            <a:ext cx="4383410" cy="3276599"/>
          </a:xfrm>
          <a:prstGeom prst="rect">
            <a:avLst/>
          </a:prstGeom>
          <a:noFill/>
        </p:spPr>
      </p:pic>
      <p:pic>
        <p:nvPicPr>
          <p:cNvPr id="5123" name="Picture 3" descr="C:\Users\Admin\Pictures\7b13ed77-d89d-4a48-a0a3-e812976a59c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2895600"/>
            <a:ext cx="4709872" cy="3520631"/>
          </a:xfrm>
          <a:prstGeom prst="rect">
            <a:avLst/>
          </a:prstGeom>
          <a:noFill/>
        </p:spPr>
      </p:pic>
      <p:pic>
        <p:nvPicPr>
          <p:cNvPr id="6" name="Picture 2" descr="C:\Users\Admin\Downloads\img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4114800"/>
            <a:ext cx="2895600" cy="2445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48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«Подари книгу»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Admin\Pictures\8dec8c3e-4562-4d2d-9f63-fd50d7f70fd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3200400"/>
            <a:ext cx="2773061" cy="3490871"/>
          </a:xfrm>
          <a:prstGeom prst="rect">
            <a:avLst/>
          </a:prstGeom>
          <a:noFill/>
        </p:spPr>
      </p:pic>
      <p:pic>
        <p:nvPicPr>
          <p:cNvPr id="27650" name="Picture 2" descr="C:\Users\Admin\Pictures\27a1f0df-e66b-48c5-a8c1-4674ccb5bae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219200"/>
            <a:ext cx="2743200" cy="2718649"/>
          </a:xfrm>
          <a:prstGeom prst="rect">
            <a:avLst/>
          </a:prstGeom>
          <a:noFill/>
        </p:spPr>
      </p:pic>
      <p:pic>
        <p:nvPicPr>
          <p:cNvPr id="7" name="Picture 3" descr="C:\Users\Admin\Desktop\детский сад\фоточки\5d0b737f541d283010e41fc80b1d39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12337">
            <a:off x="1599787" y="4236645"/>
            <a:ext cx="1748680" cy="2472271"/>
          </a:xfrm>
          <a:prstGeom prst="rect">
            <a:avLst/>
          </a:prstGeom>
          <a:noFill/>
        </p:spPr>
      </p:pic>
      <p:pic>
        <p:nvPicPr>
          <p:cNvPr id="8" name="Picture 5" descr="C:\Users\Admin\Desktop\детский сад\фоточки\sdsm-2-scale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56484">
            <a:off x="3668072" y="3572261"/>
            <a:ext cx="2133767" cy="2824427"/>
          </a:xfrm>
          <a:prstGeom prst="rect">
            <a:avLst/>
          </a:prstGeom>
          <a:noFill/>
        </p:spPr>
      </p:pic>
      <p:pic>
        <p:nvPicPr>
          <p:cNvPr id="9" name="Picture 2" descr="C:\Users\Admin\Desktop\детский сад\фоточки\4e997a18-7337-11e5-80c9-001e67a327f-800x800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680211">
            <a:off x="4509686" y="1392548"/>
            <a:ext cx="1679060" cy="2112367"/>
          </a:xfrm>
          <a:prstGeom prst="rect">
            <a:avLst/>
          </a:prstGeom>
          <a:noFill/>
        </p:spPr>
      </p:pic>
      <p:pic>
        <p:nvPicPr>
          <p:cNvPr id="10" name="Picture 4" descr="C:\Users\Admin\Desktop\детский сад\фоточки\24296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46699">
            <a:off x="7075557" y="1208688"/>
            <a:ext cx="1326598" cy="17651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«Книга и Я»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Pictures\0f5cd755-620d-4a30-a9f6-5b266bd995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905000"/>
            <a:ext cx="1485900" cy="1981200"/>
          </a:xfrm>
          <a:prstGeom prst="rect">
            <a:avLst/>
          </a:prstGeom>
          <a:noFill/>
        </p:spPr>
      </p:pic>
      <p:pic>
        <p:nvPicPr>
          <p:cNvPr id="6147" name="Picture 3" descr="C:\Users\Admin\Pictures\2c9523eb-c630-4b15-b95f-923fe04cbaf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371600"/>
            <a:ext cx="1486830" cy="1981200"/>
          </a:xfrm>
          <a:prstGeom prst="rect">
            <a:avLst/>
          </a:prstGeom>
          <a:noFill/>
        </p:spPr>
      </p:pic>
      <p:pic>
        <p:nvPicPr>
          <p:cNvPr id="6148" name="Picture 4" descr="C:\Users\Admin\Pictures\102a4a4a-90cb-4c4f-bdc6-a0e069e236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1905000"/>
            <a:ext cx="1428750" cy="1905000"/>
          </a:xfrm>
          <a:prstGeom prst="rect">
            <a:avLst/>
          </a:prstGeom>
          <a:noFill/>
        </p:spPr>
      </p:pic>
      <p:pic>
        <p:nvPicPr>
          <p:cNvPr id="6149" name="Picture 5" descr="C:\Users\Admin\Pictures\a1065e17-1270-4319-9eec-f637717b03b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114800"/>
            <a:ext cx="1695450" cy="2260600"/>
          </a:xfrm>
          <a:prstGeom prst="rect">
            <a:avLst/>
          </a:prstGeom>
          <a:noFill/>
        </p:spPr>
      </p:pic>
      <p:pic>
        <p:nvPicPr>
          <p:cNvPr id="6150" name="Picture 6" descr="C:\Users\Admin\Pictures\d10bfc25-8473-49c1-b197-e119c1bc7fd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1371600"/>
            <a:ext cx="1390650" cy="1854200"/>
          </a:xfrm>
          <a:prstGeom prst="rect">
            <a:avLst/>
          </a:prstGeom>
          <a:noFill/>
        </p:spPr>
      </p:pic>
      <p:pic>
        <p:nvPicPr>
          <p:cNvPr id="10" name="Picture 3" descr="C:\Users\Admin\Pictures\миша 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43800" y="1828800"/>
            <a:ext cx="1371600" cy="1828800"/>
          </a:xfrm>
          <a:prstGeom prst="rect">
            <a:avLst/>
          </a:prstGeom>
          <a:noFill/>
        </p:spPr>
      </p:pic>
      <p:pic>
        <p:nvPicPr>
          <p:cNvPr id="6152" name="Picture 8" descr="C:\Users\Admin\Pictures\2c99924a-d8a3-42e4-b9b3-d481d8b87e0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0" y="3962400"/>
            <a:ext cx="1543050" cy="2057400"/>
          </a:xfrm>
          <a:prstGeom prst="rect">
            <a:avLst/>
          </a:prstGeom>
          <a:noFill/>
        </p:spPr>
      </p:pic>
      <p:pic>
        <p:nvPicPr>
          <p:cNvPr id="12" name="Picture 7" descr="C:\Users\Admin\Pictures\dc02d6a4-9e26-4d41-867a-06646606f8d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53000" y="4419600"/>
            <a:ext cx="1905000" cy="2206326"/>
          </a:xfrm>
          <a:prstGeom prst="rect">
            <a:avLst/>
          </a:prstGeom>
          <a:noFill/>
        </p:spPr>
      </p:pic>
      <p:pic>
        <p:nvPicPr>
          <p:cNvPr id="13" name="Picture 2" descr="C:\Users\Admin\Pictures\f44acef3-7ce1-40b3-891f-9e7d3faf7d2d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86600" y="3810000"/>
            <a:ext cx="1847850" cy="2463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 Днём рожденья, книга!»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Старые данные\Desktop\Татьяна Все с рабочего стола 28.09.2018\фото\год литературы\DSCN3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28800" y="1600200"/>
            <a:ext cx="6678287" cy="50063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«Книжка-малышка»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тарые данные\Desktop\Татьяна Все с рабочего стола 28.09.2018\фото\год литературы\DSCN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362580"/>
            <a:ext cx="7696200" cy="3733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13716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Формирование детской речи невозможно без художественной литературы. Социологические исследования в нашей стране выявили следующие тенденции: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заметное снижение интереса к чтению;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резкое сокращение доли чтения в структуре свободного времени детей из-за того, что телевидение, видео- и аудиотехника, а также компьютер практически вытеснили книгу из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неумение читать, непонимание смысла текста затрудняют обмен информацией, влияют на качество образования, делают человека уязвимым в общении, в аргументации сказанного.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Начинать такую работу необходимо с самого раннего возраста, когда ребенок еще только слушатель. В процессе общения с книгой ребенок не только познает прошлое, настоящее и будущее мира, но и главное, учится думать, анализировать, у ребенка развивается воображение, образное мышление, речь, умение и навыки восприятия речевого сообщества, формируется нравственная и культурная основа личности.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помощью художественной литературы у детей развивается способность замечать красоту и богатство русского языка.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7" name="Picture 1" descr="C:\Users\Admin\Pictures\ecb47fa4-a7fd-4b7f-b353-2aa12e6056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3962400"/>
            <a:ext cx="3528484" cy="2674219"/>
          </a:xfrm>
          <a:prstGeom prst="rect">
            <a:avLst/>
          </a:prstGeom>
          <a:noFill/>
        </p:spPr>
      </p:pic>
      <p:pic>
        <p:nvPicPr>
          <p:cNvPr id="24578" name="Picture 2" descr="C:\Users\Admin\Pictures\8e8a8781-ef64-4272-925e-45fd481e7e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228600"/>
            <a:ext cx="2438400" cy="3657600"/>
          </a:xfrm>
          <a:prstGeom prst="rect">
            <a:avLst/>
          </a:prstGeom>
          <a:noFill/>
        </p:spPr>
      </p:pic>
      <p:pic>
        <p:nvPicPr>
          <p:cNvPr id="24579" name="Picture 3" descr="C:\Users\Admin\Pictures\0d1dc8f6-b09f-466f-89ee-cbcf8f5101b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7432" y="4038600"/>
            <a:ext cx="3753852" cy="2641600"/>
          </a:xfrm>
          <a:prstGeom prst="rect">
            <a:avLst/>
          </a:prstGeom>
          <a:noFill/>
        </p:spPr>
      </p:pic>
      <p:pic>
        <p:nvPicPr>
          <p:cNvPr id="7" name="Picture 4" descr="D:\Старые данные\Desktop\Татьяна Все с рабочего стола 28.09.2018\фото\год литературы\DSCN30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228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РППС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Users\Admin\Pictures\c5fbefa0-eeaa-4726-878e-eb004b5b78c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2235200"/>
            <a:ext cx="3295650" cy="4394200"/>
          </a:xfrm>
          <a:prstGeom prst="rect">
            <a:avLst/>
          </a:prstGeom>
          <a:noFill/>
        </p:spPr>
      </p:pic>
      <p:pic>
        <p:nvPicPr>
          <p:cNvPr id="2050" name="Picture 2" descr="C:\Users\Admin\Pictures\f96d0bf5-e894-4b85-85cc-9225a95c67d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9050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4e1e6d6c-fede-42d3-b053-365f560ce7e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5029200"/>
            <a:ext cx="3267074" cy="1668293"/>
          </a:xfrm>
          <a:prstGeom prst="rect">
            <a:avLst/>
          </a:prstGeom>
          <a:noFill/>
        </p:spPr>
      </p:pic>
      <p:pic>
        <p:nvPicPr>
          <p:cNvPr id="6147" name="Picture 3" descr="C:\Users\Admin\Pictures\8c9cc603-46c6-4601-bc4d-53f8cf0f4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590800"/>
            <a:ext cx="3276600" cy="2157762"/>
          </a:xfrm>
          <a:prstGeom prst="rect">
            <a:avLst/>
          </a:prstGeom>
          <a:noFill/>
        </p:spPr>
      </p:pic>
      <p:pic>
        <p:nvPicPr>
          <p:cNvPr id="6148" name="Picture 4" descr="C:\Users\Admin\Pictures\66d05add-2119-488d-807c-af6f40960eda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1" y="4267962"/>
            <a:ext cx="3200400" cy="2392300"/>
          </a:xfrm>
          <a:prstGeom prst="rect">
            <a:avLst/>
          </a:prstGeom>
          <a:noFill/>
        </p:spPr>
      </p:pic>
      <p:pic>
        <p:nvPicPr>
          <p:cNvPr id="7" name="Picture 2" descr="C:\Users\Admin\Pictures\88439001-8c75-449c-bbc0-1d1646a5f2f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228600"/>
            <a:ext cx="3352800" cy="2149983"/>
          </a:xfrm>
          <a:prstGeom prst="rect">
            <a:avLst/>
          </a:prstGeom>
          <a:noFill/>
        </p:spPr>
      </p:pic>
      <p:pic>
        <p:nvPicPr>
          <p:cNvPr id="8" name="Picture 5" descr="C:\Users\Admin\Pictures\95ef943f-29f6-42f1-9076-9b587dc6b38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600200" y="152400"/>
            <a:ext cx="3269397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Сценический образ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детский сад\фоточки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524000"/>
            <a:ext cx="3352800" cy="2514600"/>
          </a:xfrm>
          <a:prstGeom prst="rect">
            <a:avLst/>
          </a:prstGeom>
          <a:noFill/>
        </p:spPr>
      </p:pic>
      <p:pic>
        <p:nvPicPr>
          <p:cNvPr id="5123" name="Picture 3" descr="C:\Users\Admin\Pictures\4e3a7089-ec1d-43ac-9a90-537fe8c73d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4191000"/>
            <a:ext cx="3276600" cy="2457450"/>
          </a:xfrm>
          <a:prstGeom prst="rect">
            <a:avLst/>
          </a:prstGeom>
          <a:noFill/>
        </p:spPr>
      </p:pic>
      <p:pic>
        <p:nvPicPr>
          <p:cNvPr id="5124" name="Picture 4" descr="C:\Users\Admin\Pictures\cb232161-20d7-4493-95c2-8b6ff78980a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4191000"/>
            <a:ext cx="3352800" cy="2514600"/>
          </a:xfrm>
          <a:prstGeom prst="rect">
            <a:avLst/>
          </a:prstGeom>
          <a:noFill/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143000" y="1752600"/>
            <a:ext cx="3962400" cy="1905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«Стилизованный костюм в народных традициях»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«Светлячки»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«Снежинки»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Профилактическая акция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«Безопасное жильё»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Admin\Pictures\08d1ff61-28bd-4bad-953d-94a9e62ea9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371600"/>
            <a:ext cx="3352800" cy="2514600"/>
          </a:xfrm>
          <a:prstGeom prst="rect">
            <a:avLst/>
          </a:prstGeom>
          <a:noFill/>
        </p:spPr>
      </p:pic>
      <p:pic>
        <p:nvPicPr>
          <p:cNvPr id="4" name="Picture 5" descr="C:\Users\Admin\Pictures\2afbe9e5-9d85-40eb-8bc1-158a483214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371600"/>
            <a:ext cx="3454400" cy="2514600"/>
          </a:xfrm>
          <a:prstGeom prst="rect">
            <a:avLst/>
          </a:prstGeom>
          <a:noFill/>
        </p:spPr>
      </p:pic>
      <p:pic>
        <p:nvPicPr>
          <p:cNvPr id="37891" name="Picture 3" descr="C:\Users\Admin\Pictures\0f92b1b2-5235-4be9-b2f6-e43c9333742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4054992"/>
            <a:ext cx="3352800" cy="2631558"/>
          </a:xfrm>
          <a:prstGeom prst="rect">
            <a:avLst/>
          </a:prstGeom>
          <a:noFill/>
        </p:spPr>
      </p:pic>
      <p:pic>
        <p:nvPicPr>
          <p:cNvPr id="7" name="Picture 4" descr="C:\Users\Admin\Pictures\IMG_75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0386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воспитанников в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конкурсе-фестивале талантов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"Прекрасней всех на свете Родина моя - Россия!"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5" descr="blob:https://web.whatsapp.com/8dec8c3e-4562-4d2d-9f63-fd50d7f70f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blob:https://web.whatsapp.com/8dec8c3e-4562-4d2d-9f63-fd50d7f70f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C:\Users\Admin\Pictures\2023-02-20_11-32-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419600"/>
            <a:ext cx="2514600" cy="2102016"/>
          </a:xfrm>
          <a:prstGeom prst="rect">
            <a:avLst/>
          </a:prstGeom>
          <a:noFill/>
        </p:spPr>
      </p:pic>
      <p:pic>
        <p:nvPicPr>
          <p:cNvPr id="7177" name="Picture 9" descr="C:\Users\Admin\Pictures\2023-02-20_11-33-3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3124200"/>
            <a:ext cx="2819400" cy="2186178"/>
          </a:xfrm>
          <a:prstGeom prst="rect">
            <a:avLst/>
          </a:prstGeom>
          <a:noFill/>
        </p:spPr>
      </p:pic>
      <p:pic>
        <p:nvPicPr>
          <p:cNvPr id="7178" name="Picture 10" descr="C:\Users\Admin\Pictures\2023-02-20_11-34-4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1905000"/>
            <a:ext cx="2743200" cy="2226374"/>
          </a:xfrm>
          <a:prstGeom prst="rect">
            <a:avLst/>
          </a:prstGeom>
          <a:noFill/>
        </p:spPr>
      </p:pic>
      <p:pic>
        <p:nvPicPr>
          <p:cNvPr id="9" name="Picture 2" descr="C:\Users\Admin\Downloads\img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4343400"/>
            <a:ext cx="2667000" cy="22521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ownloads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383280"/>
            <a:ext cx="4114800" cy="3474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Научность: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Проблемами развития речи детей дошкольного возраста занимались такие ученые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А.А. Леонтьев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Е.И. Тихеева, С.Л. Рубинштейн, О.И. Соловьева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определить значение художественной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литературы для развития речи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6576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181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разнообразными жанрами литературы (рассказами, стихами), произведениями устного народного творчества (песенками,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загадками, сказками); с поэтами, писателями, художниками – иллюстраторами;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обогатить лексику, помочь сформировать грамотную речь;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психофизиологическому развитию (фонематического слуха, памяти, внимания, воображения);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потребность общения с книгой, культуру чтения, бережное отношение к книге.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по приобщению детей к чтению книг: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 (праздники, развлечения);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свободная от занятия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(труд, игра).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Admin\Downloads\img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36576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работы по приобщению детей к чтению книг: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04800" y="2209800"/>
            <a:ext cx="2590800" cy="449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чтение художественных произведений;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беседы по прочитанному;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к детям по содержанию произведений;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заучивание наизусть;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пересказ произведений;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выразительное чтение.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048000" y="2209800"/>
            <a:ext cx="2971800" cy="449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игры-драматизации;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дидактические игры;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элементы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инсценирования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изображение прочитанного в изобразительной деятельности (рисовании, лепке, аппликации);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172200" y="2209800"/>
            <a:ext cx="2667000" cy="449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Наглядные: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показ иллюстраций, картинок, игрушек;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просмотр видеороликов, фильмов;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оформление выставок;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моделирование, схемы;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разных видов театра.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191794" y="1751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05600" y="1524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676400" y="1524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ознакомления с художественной литературой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219200" y="2286000"/>
            <a:ext cx="28956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Чтение воспитателя по книге (наизусть).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057400" y="4066735"/>
            <a:ext cx="2874498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Рассказывание воспитателя.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257800" y="4114800"/>
            <a:ext cx="29718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019800" y="2362200"/>
            <a:ext cx="28956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Заучивание наизусть.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590800" y="152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390900" y="24765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381500" y="2476500"/>
            <a:ext cx="2286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48400" y="14478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467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круга детского чтения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90800" y="2667000"/>
            <a:ext cx="6324600" cy="838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возрастных особенностей, особенностей восприятия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художеоственного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произведения.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276600" y="1676400"/>
            <a:ext cx="5638800" cy="838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Воспитательная ценность, доступность, наглядность , занимательность, динамичность сюжета.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905000" y="3733800"/>
            <a:ext cx="7010400" cy="1371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Литературоведческие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всех видов литературы: проза, поэзия, драма; всех видов искусства: фольклор, худ. литература, разнообразие жанров ( сказки,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приговорки, стихи, рассказы, энциклопедии и т.д.)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295400" y="5257800"/>
            <a:ext cx="7620000" cy="1447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Историко-литературные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произведений русской литературы и литературы народов мира, тематическое разнообразие (природа,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дружба,животный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мир, семья, детство,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война,долг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честь, человек и техногенный мир),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сезона.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1371600" y="1295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-457994" y="3124200"/>
            <a:ext cx="3658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027906" y="2324100"/>
            <a:ext cx="2058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285206" y="1828800"/>
            <a:ext cx="1067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429000" y="1447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457700" y="1181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1001</TotalTime>
  <Words>671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Муниципальное бюджетное дошкольное образовательное учреждение «Детский сад № 1 п. Верховье»</vt:lpstr>
      <vt:lpstr>Актуальность:</vt:lpstr>
      <vt:lpstr>Научность:</vt:lpstr>
      <vt:lpstr>Цель:</vt:lpstr>
      <vt:lpstr> Задачи: </vt:lpstr>
      <vt:lpstr> Формы работы по приобщению детей к чтению книг: </vt:lpstr>
      <vt:lpstr>Методы работы по приобщению детей к чтению книг:</vt:lpstr>
      <vt:lpstr>Методы ознакомления с художественной литературой</vt:lpstr>
      <vt:lpstr>Принципы формирования круга детского чтения </vt:lpstr>
      <vt:lpstr>С помощью художественной литературы у детей развивается:</vt:lpstr>
      <vt:lpstr>Ознакомление с детскими писателями</vt:lpstr>
      <vt:lpstr>Узнавание произведения  по отрывку </vt:lpstr>
      <vt:lpstr>Рассматривание иллюстраций </vt:lpstr>
      <vt:lpstr>Разыгрывание фрагментов </vt:lpstr>
      <vt:lpstr> </vt:lpstr>
      <vt:lpstr>Акция «Подари книгу»</vt:lpstr>
      <vt:lpstr>«Книга и Я»</vt:lpstr>
      <vt:lpstr>«С Днём рожденья, книга!»</vt:lpstr>
      <vt:lpstr>«Книжка-малышка»</vt:lpstr>
      <vt:lpstr> </vt:lpstr>
      <vt:lpstr>Организация РППС</vt:lpstr>
      <vt:lpstr>Слайд 22</vt:lpstr>
      <vt:lpstr>Сценический образ</vt:lpstr>
      <vt:lpstr>Профилактическая акция  «Безопасное жильё»</vt:lpstr>
      <vt:lpstr> Участие воспитанников в  конкурсе-фестивале талантов  "Прекрасней всех на свете Родина моя - Россия!"</vt:lpstr>
      <vt:lpstr>     СПАСИБО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Методист</cp:lastModifiedBy>
  <cp:revision>103</cp:revision>
  <dcterms:created xsi:type="dcterms:W3CDTF">2023-02-05T10:11:10Z</dcterms:created>
  <dcterms:modified xsi:type="dcterms:W3CDTF">2023-02-27T05:27:18Z</dcterms:modified>
</cp:coreProperties>
</file>