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71" r:id="rId5"/>
    <p:sldId id="305" r:id="rId6"/>
    <p:sldId id="296" r:id="rId7"/>
    <p:sldId id="306" r:id="rId8"/>
    <p:sldId id="277" r:id="rId9"/>
    <p:sldId id="298" r:id="rId10"/>
    <p:sldId id="285" r:id="rId11"/>
    <p:sldId id="301" r:id="rId12"/>
    <p:sldId id="260" r:id="rId13"/>
    <p:sldId id="286" r:id="rId14"/>
    <p:sldId id="307" r:id="rId15"/>
    <p:sldId id="278" r:id="rId16"/>
    <p:sldId id="295" r:id="rId17"/>
    <p:sldId id="264" r:id="rId18"/>
    <p:sldId id="269" r:id="rId19"/>
    <p:sldId id="270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rgbClr val="336600"/>
        </a:solidFill>
        <a:latin typeface="Bookman Old Style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rgbClr val="336600"/>
        </a:solidFill>
        <a:latin typeface="Bookman Old Style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rgbClr val="336600"/>
        </a:solidFill>
        <a:latin typeface="Bookman Old Style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rgbClr val="336600"/>
        </a:solidFill>
        <a:latin typeface="Bookman Old Style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rgbClr val="336600"/>
        </a:solidFill>
        <a:latin typeface="Bookman Old Style" pitchFamily="18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rgbClr val="336600"/>
        </a:solidFill>
        <a:latin typeface="Bookman Old Style" pitchFamily="18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rgbClr val="336600"/>
        </a:solidFill>
        <a:latin typeface="Bookman Old Style" pitchFamily="18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rgbClr val="336600"/>
        </a:solidFill>
        <a:latin typeface="Bookman Old Style" pitchFamily="18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rgbClr val="336600"/>
        </a:solidFill>
        <a:latin typeface="Bookman Old Style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F7C80"/>
    <a:srgbClr val="000099"/>
    <a:srgbClr val="336600"/>
    <a:srgbClr val="FFCCCC"/>
    <a:srgbClr val="006600"/>
    <a:srgbClr val="CC33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BA5BF-3A07-4A05-8A30-7BD96CD576B1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1352C-89B8-4D4D-BD03-B197E1581B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1B5BD-BA19-4B40-AA37-4DC115F42BAD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D219F-E920-430A-9C06-FD5800C8DE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73422-2E21-4886-B1C6-AE7620ED5C04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781A2-C478-4FC5-91D8-ED993B0D44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90815-29BC-46DD-9CB4-08DFD11C1B83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60246-C7EF-4B24-A275-EAAEAC47CD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9347C-4FA5-45CA-8A33-4BAFD830F4D9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CF908-7D61-4084-99B0-D3C6FBE671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01893-9219-4C55-810F-A7CEE420E53A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3F6A1-084A-4A22-AE64-7903261BDF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164CB-D291-4C02-AF70-F65EC9AC5A3F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CC1FB-B01E-4FE8-A6BF-ADC680D0CA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C67D9-EBC3-4B26-8E58-2519DF273586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35E61-6DAD-41CC-8FD1-1287DD95A6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32B13-5D6B-4547-9B64-1291A2831D01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AEE87-2F77-456C-97A9-4FECDC8CDB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46C29-648A-4D37-994A-50148BC78BAB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E42D0-9780-4B4D-AD71-FE9860D817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1AD1B-C452-4DDA-860E-72B723C6118A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486E5-B57D-40DE-85B6-FA517F0A21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27586-C630-4298-A6B0-9F7626EE17DB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29A8A-AC41-4280-8811-7C0F17371C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C9262-7B40-45DC-9260-4A4B3E0AC749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E961B-697C-4ACA-B628-CDA8CA00DC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22435-321B-44AA-A4AC-694047F22DF3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5D478-0BE4-4773-8DB0-2B91A47940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7CCC3-865B-421B-BE54-CB89BD18C356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0C6F-EA9A-4000-A69E-74D0804A4D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4E1B3D-40D1-43C1-A3FA-E7EE2AE56FD2}" type="datetimeFigureOut">
              <a:rPr lang="ru-RU"/>
              <a:pPr>
                <a:defRPr/>
              </a:pPr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E8477ED-3683-468C-A518-A9350B9F0B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учреждении «Детский сад № 1 п. Верховье»</a:t>
            </a:r>
          </a:p>
        </p:txBody>
      </p:sp>
      <p:sp>
        <p:nvSpPr>
          <p:cNvPr id="2051" name="Rectangle 6"/>
          <p:cNvSpPr>
            <a:spLocks noGrp="1"/>
          </p:cNvSpPr>
          <p:nvPr>
            <p:ph type="body" idx="4294967295"/>
          </p:nvPr>
        </p:nvSpPr>
        <p:spPr>
          <a:xfrm>
            <a:off x="1763713" y="5013325"/>
            <a:ext cx="5256212" cy="11128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altLang="ru-RU" sz="2800" b="1" dirty="0" smtClean="0">
              <a:solidFill>
                <a:srgbClr val="008000"/>
              </a:solidFill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учитель-логопед                                    Майер Юлия Ивановна</a:t>
            </a:r>
          </a:p>
        </p:txBody>
      </p:sp>
      <p:sp>
        <p:nvSpPr>
          <p:cNvPr id="2052" name="WordArt 8"/>
          <p:cNvSpPr>
            <a:spLocks noChangeArrowheads="1" noChangeShapeType="1" noTextEdit="1"/>
          </p:cNvSpPr>
          <p:nvPr/>
        </p:nvSpPr>
        <p:spPr bwMode="auto">
          <a:xfrm>
            <a:off x="1500188" y="1357313"/>
            <a:ext cx="6335712" cy="33115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336600"/>
                  </a:solidFill>
                  <a:round/>
                  <a:headEnd/>
                  <a:tailEnd/>
                </a:ln>
                <a:solidFill>
                  <a:srgbClr val="0D0D0D"/>
                </a:solidFill>
                <a:latin typeface="Times New Roman"/>
                <a:cs typeface="Times New Roman"/>
              </a:rPr>
              <a:t>Здоровьесберегающие технологии</a:t>
            </a:r>
          </a:p>
          <a:p>
            <a:pPr algn="ctr"/>
            <a:r>
              <a:rPr lang="ru-RU" sz="3600" kern="10">
                <a:ln w="9525">
                  <a:solidFill>
                    <a:srgbClr val="336600"/>
                  </a:solidFill>
                  <a:round/>
                  <a:headEnd/>
                  <a:tailEnd/>
                </a:ln>
                <a:solidFill>
                  <a:srgbClr val="0D0D0D"/>
                </a:solidFill>
                <a:latin typeface="Times New Roman"/>
                <a:cs typeface="Times New Roman"/>
              </a:rPr>
              <a:t>в логопедической работе</a:t>
            </a:r>
          </a:p>
          <a:p>
            <a:pPr algn="ctr"/>
            <a:r>
              <a:rPr lang="ru-RU" sz="3600" kern="10">
                <a:ln w="9525">
                  <a:solidFill>
                    <a:srgbClr val="336600"/>
                  </a:solidFill>
                  <a:round/>
                  <a:headEnd/>
                  <a:tailEnd/>
                </a:ln>
                <a:solidFill>
                  <a:srgbClr val="0D0D0D"/>
                </a:solidFill>
                <a:latin typeface="Times New Roman"/>
                <a:cs typeface="Times New Roman"/>
              </a:rPr>
              <a:t>с дошкольниками</a:t>
            </a:r>
          </a:p>
        </p:txBody>
      </p:sp>
      <p:pic>
        <p:nvPicPr>
          <p:cNvPr id="2053" name="Picture 9" descr="945147502f044ce4ad7a927ec777cf4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841983">
            <a:off x="231775" y="5202238"/>
            <a:ext cx="1584325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3" descr="Holodnyie-ruki-i-nogi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3500438"/>
            <a:ext cx="192246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4" descr="detsad-175626-145000415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35825" y="3573463"/>
            <a:ext cx="1793875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5" descr="logopedicheskij-massazh-dlya-detej-v-domashnih-usloviyah-1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895104">
            <a:off x="7083425" y="5219700"/>
            <a:ext cx="1812925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/>
          </p:cNvSpPr>
          <p:nvPr>
            <p:ph type="title" sz="quarter"/>
          </p:nvPr>
        </p:nvSpPr>
        <p:spPr>
          <a:xfrm>
            <a:off x="457200" y="142875"/>
            <a:ext cx="8229600" cy="1071563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</a:t>
            </a:r>
            <a:br>
              <a:rPr lang="ru-RU" altLang="ru-RU" b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</a:p>
        </p:txBody>
      </p:sp>
      <p:sp>
        <p:nvSpPr>
          <p:cNvPr id="11267" name="Содержимое 6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472113" cy="29003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800" smtClean="0"/>
              <a:t> 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развитие тонких 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движений пальцев рук;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способствуют развитию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ловкости пальцев (этот фактор будет важен для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освоения письма);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активизируют речевые центры;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развивают внимание, память, воображение;</a:t>
            </a:r>
          </a:p>
          <a:p>
            <a:pPr>
              <a:buFont typeface="Arial" charset="0"/>
              <a:buNone/>
            </a:pP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112" y="1772816"/>
            <a:ext cx="3397327" cy="254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1269" name="TextBox 9"/>
          <p:cNvSpPr txBox="1">
            <a:spLocks noChangeArrowheads="1"/>
          </p:cNvSpPr>
          <p:nvPr/>
        </p:nvSpPr>
        <p:spPr bwMode="auto">
          <a:xfrm>
            <a:off x="5500688" y="1285875"/>
            <a:ext cx="3500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Интерактивная пальчиковая гимнастика Мерсибо</a:t>
            </a: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4221088"/>
            <a:ext cx="3312368" cy="248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39952" y="4365104"/>
            <a:ext cx="3323860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566682"/>
            <a:ext cx="3816424" cy="28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3" y="547951"/>
            <a:ext cx="3888431" cy="291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4005064"/>
            <a:ext cx="3182117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016" y="3933056"/>
            <a:ext cx="37444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latin typeface="Times New Roman" pitchFamily="18" charset="0"/>
                <a:cs typeface="Times New Roman" pitchFamily="18" charset="0"/>
              </a:rPr>
              <a:t>Су Джок - терапия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>
          <a:xfrm>
            <a:off x="395288" y="1196975"/>
            <a:ext cx="3676650" cy="2446338"/>
          </a:xfrm>
        </p:spPr>
        <p:txBody>
          <a:bodyPr/>
          <a:lstStyle/>
          <a:p>
            <a:pPr marL="84138" indent="-84138" eaLnBrk="1" hangingPunct="1">
              <a:buFont typeface="Arial" charset="0"/>
              <a:buNone/>
            </a:pPr>
            <a:r>
              <a:rPr lang="ru-RU" altLang="ru-RU" sz="1800" b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altLang="ru-RU" sz="180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оказывает воздействие на биоэнергетические точки с целью активизации защитных функций организма и направлена на воздействие зон коры головного мозга с целью профилактики речевых нарушений.</a:t>
            </a:r>
          </a:p>
          <a:p>
            <a:pPr marL="84138" indent="-84138" eaLnBrk="1" hangingPunct="1">
              <a:buFont typeface="Arial" charset="0"/>
              <a:buNone/>
            </a:pPr>
            <a:endParaRPr lang="ru-RU" altLang="ru-RU" sz="2400" b="1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984" y="1052736"/>
            <a:ext cx="3816424" cy="286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3617640"/>
            <a:ext cx="40324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4077072"/>
            <a:ext cx="3419873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/>
          </p:cNvSpPr>
          <p:nvPr>
            <p:ph type="title" sz="quarter"/>
          </p:nvPr>
        </p:nvSpPr>
        <p:spPr>
          <a:xfrm>
            <a:off x="457200" y="115888"/>
            <a:ext cx="8229600" cy="1009650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latin typeface="Georgia" pitchFamily="18" charset="0"/>
              </a:rPr>
              <a:t>Массажные мячики</a:t>
            </a:r>
          </a:p>
        </p:txBody>
      </p:sp>
      <p:sp>
        <p:nvSpPr>
          <p:cNvPr id="14339" name="Содержимое 8"/>
          <p:cNvSpPr>
            <a:spLocks noGrp="1"/>
          </p:cNvSpPr>
          <p:nvPr>
            <p:ph sz="quarter" idx="3"/>
          </p:nvPr>
        </p:nvSpPr>
        <p:spPr>
          <a:xfrm>
            <a:off x="285750" y="1428750"/>
            <a:ext cx="4572000" cy="14287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воздействуют на нервные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окончания, стимулируют кровообращение.</a:t>
            </a:r>
            <a:endParaRPr lang="ru-RU" sz="18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5" y="3527630"/>
            <a:ext cx="4248472" cy="318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1628800"/>
            <a:ext cx="3768453" cy="282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944" y="3429000"/>
            <a:ext cx="43204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665312"/>
            <a:ext cx="4536504" cy="340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latin typeface="Georgia" pitchFamily="18" charset="0"/>
              </a:rPr>
              <a:t>Песочная терапия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3543300" cy="4929188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развитие мелкой моторики, фонетической, лексической, грамматической стороны речи, формирование фразовой речи, а так же помогает создать положительный эмоциональный настрой на занятие и способствует установлению контакта с ребенком.</a:t>
            </a:r>
            <a:endParaRPr lang="ru-RU" alt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088" y="1556792"/>
            <a:ext cx="3139804" cy="418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3744" y="3933056"/>
            <a:ext cx="2193709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Picture 4" descr="8451ff183057cf55a9f3c20a8cfc829c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1760" y="4293096"/>
            <a:ext cx="3272237" cy="219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003300"/>
                </a:solidFill>
                <a:latin typeface="Georgia" pitchFamily="18" charset="0"/>
              </a:rPr>
              <a:t>Кинезиологические упражнения</a:t>
            </a:r>
          </a:p>
        </p:txBody>
      </p:sp>
      <p:sp>
        <p:nvSpPr>
          <p:cNvPr id="17411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428750"/>
            <a:ext cx="3257550" cy="43576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развивать межполушарное взаимодействие мозга;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синхронизировать работу полушарий мозга;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развивать мелкую моторику;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развивать компоненты речи;</a:t>
            </a:r>
          </a:p>
          <a:p>
            <a:pPr>
              <a:buFont typeface="Arial" charset="0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развивать все психические процессы.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1412776"/>
            <a:ext cx="3281260" cy="202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504" y="4365104"/>
            <a:ext cx="3246608" cy="207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088" y="4797152"/>
            <a:ext cx="3238490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5856" y="3356992"/>
            <a:ext cx="3156450" cy="198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00012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Криотерапия- </a:t>
            </a:r>
            <a:br>
              <a:rPr lang="ru-RU" altLang="ru-RU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zh-CN" sz="180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одна из современных нетрадиционных методик коррекционной педагогики, заключающаяся в использовании игр со льдом</a:t>
            </a:r>
            <a:endParaRPr lang="ru-RU" altLang="ru-RU" sz="18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0" y="1428750"/>
            <a:ext cx="3929063" cy="4697413"/>
          </a:xfrm>
        </p:spPr>
        <p:txBody>
          <a:bodyPr/>
          <a:lstStyle/>
          <a:p>
            <a:pPr indent="15875" algn="just" eaLnBrk="1" hangingPunct="1"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развивать тактильную чувствительность и возбуждение иннервации мышц тонкой моторики. Стимулировать речевые зоны коры головного мозга.</a:t>
            </a:r>
            <a:r>
              <a:rPr lang="ru-RU" sz="1800" smtClean="0"/>
              <a:t> </a:t>
            </a:r>
            <a:endParaRPr lang="ru-RU" altLang="ru-RU" sz="180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7" y="1988840"/>
            <a:ext cx="341815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068960"/>
            <a:ext cx="3859917" cy="327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В результате использования приемов здоровьесберегающих технологий в логопедии: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- повышается обучаемость, улучшаются внимание, восприятие;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- дети учатся видеть, слышать, рассуждать;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800" b="1" smtClean="0">
                <a:latin typeface="Times New Roman" pitchFamily="18" charset="0"/>
                <a:cs typeface="Times New Roman" pitchFamily="18" charset="0"/>
              </a:rPr>
              <a:t>- корректируется поведение и преодолеваются психологические трудности;</a:t>
            </a:r>
          </a:p>
          <a:p>
            <a:pPr algn="ctr" eaLnBrk="1" hangingPunct="1">
              <a:lnSpc>
                <a:spcPct val="80000"/>
              </a:lnSpc>
              <a:buFontTx/>
              <a:buChar char="-"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развивается  все виды моторики;</a:t>
            </a:r>
          </a:p>
          <a:p>
            <a:pPr algn="ctr" eaLnBrk="1" hangingPunct="1">
              <a:lnSpc>
                <a:spcPct val="80000"/>
              </a:lnSpc>
              <a:buFontTx/>
              <a:buChar char="-"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повышается  активность речи.</a:t>
            </a:r>
            <a:endParaRPr lang="ru-RU" altLang="ru-RU" sz="2800" b="1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ru-RU" altLang="ru-RU" sz="28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altLang="ru-RU" sz="28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alt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1857375" y="2143125"/>
            <a:ext cx="55006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6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6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6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30175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применения здоровьесберегающих технологий :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468313" y="1268413"/>
            <a:ext cx="8229600" cy="4886325"/>
          </a:xfrm>
        </p:spPr>
        <p:txBody>
          <a:bodyPr/>
          <a:lstStyle/>
          <a:p>
            <a:pPr marL="0" indent="358775" algn="just" eaLnBrk="1" hangingPunct="1">
              <a:buFont typeface="Arial" charset="0"/>
              <a:buNone/>
              <a:defRPr/>
            </a:pPr>
            <a:r>
              <a:rPr lang="ru-RU" alt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обеспечить дошкольнику высокий уровень реального здоровья, вооружив его необходимым багажом знаний, умений, навыков для ведения здорового образа жизни и воспитав у него культуру здоровья.</a:t>
            </a:r>
          </a:p>
        </p:txBody>
      </p:sp>
      <p:pic>
        <p:nvPicPr>
          <p:cNvPr id="3076" name="Picture 4" descr="DSCN203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2060848"/>
            <a:ext cx="2868222" cy="215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077" name="Picture 5" descr="DSCN203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347975">
            <a:off x="78760" y="4489411"/>
            <a:ext cx="3015615" cy="226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078" name="Picture 7" descr="DSCN203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832" y="2564904"/>
            <a:ext cx="3156399" cy="355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079" name="Picture 8" descr="DSCN202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05637">
            <a:off x="6473981" y="4086627"/>
            <a:ext cx="2282880" cy="253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080" name="Picture 6" descr="DSCN204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24464" y="2060848"/>
            <a:ext cx="2562377" cy="192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Ведущий принцип технологий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428625" y="1285875"/>
            <a:ext cx="8229600" cy="3071813"/>
          </a:xfrm>
        </p:spPr>
        <p:txBody>
          <a:bodyPr/>
          <a:lstStyle/>
          <a:p>
            <a:pPr marL="0" indent="536575" algn="ctr" eaLnBrk="1" hangingPunct="1">
              <a:buFont typeface="Arial" charset="0"/>
              <a:buNone/>
              <a:defRPr/>
            </a:pPr>
            <a:r>
              <a:rPr lang="ru-RU" alt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учет личностных особенностей ребенка, индивидуальной логики его развития. Учет детских интересов и предпочтений в содержании и видах деятельности в ходе воспитания и обучения.</a:t>
            </a:r>
          </a:p>
        </p:txBody>
      </p:sp>
      <p:pic>
        <p:nvPicPr>
          <p:cNvPr id="4100" name="Picture 4" descr="P106036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2132856"/>
            <a:ext cx="3861428" cy="289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101" name="Picture 5" descr="P106036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5856" y="4380262"/>
            <a:ext cx="3818263" cy="247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102" name="Picture 6" descr="P106036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2120" y="1988840"/>
            <a:ext cx="3346693" cy="251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64293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313" y="642938"/>
            <a:ext cx="442912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0" dirty="0"/>
              <a:t> 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способствовать выработке</a:t>
            </a:r>
          </a:p>
          <a:p>
            <a:pPr algn="just">
              <a:defRPr/>
            </a:pPr>
            <a:r>
              <a:rPr lang="ru-RU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правильного диафрагмального дыхания, </a:t>
            </a:r>
          </a:p>
          <a:p>
            <a:pPr algn="just">
              <a:defRPr/>
            </a:pPr>
            <a:r>
              <a:rPr lang="ru-RU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продолжительности выдоха, его силы и постепенности, что необходимо как для заикающихся детей и детей, страдающих нарушением темпа речи, так и для дошкольников, имеющих дефекты звукопроизношения.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4339810"/>
            <a:ext cx="3357586" cy="251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4005064"/>
            <a:ext cx="3611895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4" name="TextBox 13"/>
          <p:cNvSpPr txBox="1"/>
          <p:nvPr/>
        </p:nvSpPr>
        <p:spPr>
          <a:xfrm>
            <a:off x="142875" y="3000375"/>
            <a:ext cx="3714750" cy="1169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Тренажер – свисток « Железная дорога»</a:t>
            </a:r>
          </a:p>
          <a:p>
            <a:pPr algn="just"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Описание: </a:t>
            </a:r>
            <a:r>
              <a:rPr lang="ru-RU" sz="1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начнет свистеть, поезд, гонимый воздухом, начнет быстро ездить по кругу.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29250" y="3643313"/>
            <a:ext cx="3500438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Тренажёр «Вертушка»</a:t>
            </a:r>
          </a:p>
          <a:p>
            <a:pPr algn="just"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Описание: </a:t>
            </a:r>
            <a:r>
              <a:rPr lang="ru-RU" sz="1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дуть на вертушку, от потока воздуха вертушка начинает крутиться.</a:t>
            </a:r>
          </a:p>
          <a:p>
            <a:pPr algn="just">
              <a:defRPr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29188" y="500063"/>
            <a:ext cx="4214812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«Надуй воздушный шарик»</a:t>
            </a:r>
          </a:p>
          <a:p>
            <a:pPr algn="just"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Описание: </a:t>
            </a:r>
            <a:r>
              <a:rPr lang="ru-RU" sz="1400" b="0" dirty="0"/>
              <a:t> </a:t>
            </a: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Вдох должен быть глубоким через нос, а выдох долгим через рот. </a:t>
            </a:r>
          </a:p>
          <a:p>
            <a:pPr>
              <a:defRPr/>
            </a:pP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80" y="1280207"/>
            <a:ext cx="3246060" cy="243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7188" y="500063"/>
            <a:ext cx="4500562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Интерактивная игра Мерсибо «Нет сорнякам»</a:t>
            </a:r>
          </a:p>
          <a:p>
            <a:pPr algn="just"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Описание: </a:t>
            </a:r>
            <a:r>
              <a:rPr lang="ru-RU" sz="1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предложить ребёнку подуть в микрофоном, таким образом помочь дракону избавиться от сорняков.</a:t>
            </a:r>
          </a:p>
        </p:txBody>
      </p:sp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2" cstate="email"/>
          <a:srcRect l="-1668" b="-448"/>
          <a:stretch>
            <a:fillRect/>
          </a:stretch>
        </p:blipFill>
        <p:spPr bwMode="auto">
          <a:xfrm>
            <a:off x="251521" y="1844825"/>
            <a:ext cx="397537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5000625" y="500063"/>
            <a:ext cx="40005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Упражнение «Загони мяч в ворота»</a:t>
            </a:r>
          </a:p>
          <a:p>
            <a:pPr algn="just"/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Описание:  </a:t>
            </a:r>
            <a:r>
              <a:rPr lang="ru-RU" sz="14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Вытянуть губы вперед трубочкой и длительно дуть на ватный шарик (лежит на столе перед ребенком), загоняя его между двумя кубиками.</a:t>
            </a:r>
            <a:endParaRPr lang="ru-RU" sz="1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1844824"/>
            <a:ext cx="3569443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003300"/>
                </a:solidFill>
                <a:latin typeface="Georgia" pitchFamily="18" charset="0"/>
              </a:rPr>
              <a:t>Артикуляционная гимнастика</a:t>
            </a:r>
          </a:p>
        </p:txBody>
      </p:sp>
      <p:sp>
        <p:nvSpPr>
          <p:cNvPr id="7174" name="Rectangle 12"/>
          <p:cNvSpPr>
            <a:spLocks noGrp="1"/>
          </p:cNvSpPr>
          <p:nvPr>
            <p:ph sz="quarter" idx="2"/>
          </p:nvPr>
        </p:nvSpPr>
        <p:spPr>
          <a:xfrm>
            <a:off x="142875" y="1600200"/>
            <a:ext cx="5214938" cy="1828800"/>
          </a:xfrm>
        </p:spPr>
        <p:txBody>
          <a:bodyPr/>
          <a:lstStyle/>
          <a:p>
            <a:pPr algn="just">
              <a:buFont typeface="Arial" charset="0"/>
              <a:buNone/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выработка качественных</a:t>
            </a:r>
          </a:p>
          <a:p>
            <a:pPr algn="just"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движений органов артикуляции и точного</a:t>
            </a:r>
          </a:p>
          <a:p>
            <a:pPr algn="just">
              <a:buFont typeface="Arial" charset="0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правильного произношения звуков речи.</a:t>
            </a:r>
          </a:p>
          <a:p>
            <a:pPr algn="just">
              <a:buFont typeface="Arial" charset="0"/>
              <a:buNone/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1.Интерактивная артикуляционная гимнастика Мерсибо</a:t>
            </a:r>
          </a:p>
          <a:p>
            <a:pPr algn="just">
              <a:buFont typeface="Arial" charset="0"/>
              <a:buNone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Гормошка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>
              <a:buFont typeface="Arial" charset="0"/>
              <a:buAutoNum type="arabicPeriod"/>
              <a:defRPr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buFont typeface="Arial" charset="0"/>
              <a:buNone/>
              <a:defRPr/>
            </a:pPr>
            <a:endParaRPr lang="ru-RU" alt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Содержимое 9"/>
          <p:cNvSpPr>
            <a:spLocks noGrp="1"/>
          </p:cNvSpPr>
          <p:nvPr>
            <p:ph sz="quarter" idx="3"/>
          </p:nvPr>
        </p:nvSpPr>
        <p:spPr>
          <a:xfrm>
            <a:off x="4929188" y="1714500"/>
            <a:ext cx="3500437" cy="857250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2.Интерактивная артикуляционная гимнастика Мерсибо  «Бегемот»</a:t>
            </a:r>
          </a:p>
          <a:p>
            <a:pPr algn="just"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3608388"/>
            <a:ext cx="3929062" cy="294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12050" y="3573016"/>
            <a:ext cx="3936413" cy="2951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14738" cy="2082800"/>
          </a:xfrm>
        </p:spPr>
        <p:txBody>
          <a:bodyPr/>
          <a:lstStyle/>
          <a:p>
            <a:pPr algn="l" eaLnBrk="1" hangingPunct="1"/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Артикуляционная гимнастика в стишках и картинках  Мерсибо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356992"/>
            <a:ext cx="3960440" cy="297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3350856"/>
            <a:ext cx="40324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548680"/>
            <a:ext cx="3606132" cy="270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smtClean="0">
                <a:latin typeface="Times New Roman" pitchFamily="18" charset="0"/>
                <a:cs typeface="Times New Roman" pitchFamily="18" charset="0"/>
              </a:rPr>
              <a:t>Биоэнергопластика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0" y="1643063"/>
            <a:ext cx="3429000" cy="4143375"/>
          </a:xfrm>
        </p:spPr>
        <p:txBody>
          <a:bodyPr/>
          <a:lstStyle/>
          <a:p>
            <a:pPr marL="0" indent="536575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Это соединение движений артикуляционного аппарата с движениями кисти руки.</a:t>
            </a:r>
          </a:p>
          <a:p>
            <a:pPr marL="0" indent="536575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развитие координации движений, развитие артикуляционной, мелкой и общей моторики. В момент выполнения артикуляционного упражнения рука показывает, где и в каком положении находится язык, нижняя челюсть или губы.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3968" y="1268760"/>
            <a:ext cx="3996401" cy="299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784" y="4341093"/>
            <a:ext cx="3355876" cy="251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367989">
            <a:off x="106908" y="568148"/>
            <a:ext cx="3770456" cy="2827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83213">
            <a:off x="4669680" y="720287"/>
            <a:ext cx="4051880" cy="306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5" y="3933056"/>
            <a:ext cx="3853671" cy="289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8023" y="3941674"/>
            <a:ext cx="3888433" cy="29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413</Words>
  <Application>Microsoft Office PowerPoint</Application>
  <PresentationFormat>Экран (4:3)</PresentationFormat>
  <Paragraphs>73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Муниципальное бюджетное дошкольное образовательное учреждении «Детский сад № 1 п. Верховье»</vt:lpstr>
      <vt:lpstr>Цель применения здоровьесберегающих технологий :</vt:lpstr>
      <vt:lpstr>Ведущий принцип технологий</vt:lpstr>
      <vt:lpstr>Дыхательная гимнастика</vt:lpstr>
      <vt:lpstr>Слайд 5</vt:lpstr>
      <vt:lpstr>Артикуляционная гимнастика</vt:lpstr>
      <vt:lpstr>Артикуляционная гимнастика в стишках и картинках  Мерсибо</vt:lpstr>
      <vt:lpstr>Биоэнергопластика</vt:lpstr>
      <vt:lpstr>Слайд 9</vt:lpstr>
      <vt:lpstr>Развитие мелкой моторики Пальчиковая гимнастика</vt:lpstr>
      <vt:lpstr>Слайд 11</vt:lpstr>
      <vt:lpstr>Су Джок - терапия</vt:lpstr>
      <vt:lpstr>Массажные мячики</vt:lpstr>
      <vt:lpstr>Слайд 14</vt:lpstr>
      <vt:lpstr>Песочная терапия</vt:lpstr>
      <vt:lpstr>Кинезиологические упражнения</vt:lpstr>
      <vt:lpstr>Криотерапия-  одна из современных нетрадиционных методик коррекционной педагогики, заключающаяся в использовании игр со льдом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Методист</cp:lastModifiedBy>
  <cp:revision>122</cp:revision>
  <dcterms:created xsi:type="dcterms:W3CDTF">2012-05-08T20:01:29Z</dcterms:created>
  <dcterms:modified xsi:type="dcterms:W3CDTF">2023-02-27T06:28:36Z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0008004e400200000000010292010207f7000400038000</vt:lpwstr>
  </property>
</Properties>
</file>