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68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D5A91-ED59-48C5-A7E7-254B17C41AD0}" type="datetimeFigureOut">
              <a:rPr lang="ru-RU" smtClean="0"/>
              <a:pPr/>
              <a:t>31.10.2022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71BAC-5950-4EC8-AF1E-AFFC84E22E3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7</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16</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18</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19</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11</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8871BAC-5950-4EC8-AF1E-AFFC84E22E3F}"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image" Target="../media/image26.jpeg"/><Relationship Id="rId12"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2.jpeg"/><Relationship Id="rId5" Type="http://schemas.openxmlformats.org/officeDocument/2006/relationships/image" Target="../media/image3.png"/><Relationship Id="rId10" Type="http://schemas.openxmlformats.org/officeDocument/2006/relationships/image" Target="../media/image31.jpeg"/><Relationship Id="rId4" Type="http://schemas.openxmlformats.org/officeDocument/2006/relationships/image" Target="../media/image2.png"/><Relationship Id="rId9"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pdou.ru/categories/5/articles/2841" TargetMode="External"/><Relationship Id="rId3" Type="http://schemas.openxmlformats.org/officeDocument/2006/relationships/image" Target="../media/image1.jpeg"/><Relationship Id="rId7" Type="http://schemas.openxmlformats.org/officeDocument/2006/relationships/hyperlink" Target="https://mdou215.edu.yar.ru/razvivaemsya_doma/igri_na_uznavanie_nerechevih_zvukov.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zhurnalpedagog.ru/servisy/publik/publ?id=6112" TargetMode="External"/><Relationship Id="rId5" Type="http://schemas.openxmlformats.org/officeDocument/2006/relationships/hyperlink" Target="https://nsportal.ru/detskiy-sad/logopediya/2015/09/04/sistema-uprazhneniy-po-razvitiyu-fonematicheskogo-vospriyatiya-u" TargetMode="External"/><Relationship Id="rId10" Type="http://schemas.openxmlformats.org/officeDocument/2006/relationships/image" Target="../media/image3.png"/><Relationship Id="rId4" Type="http://schemas.openxmlformats.org/officeDocument/2006/relationships/hyperlink" Target="https://yandex.ru/search/?text=&#1057;&#1080;&#1089;&#1090;&#1077;&#1084;&#1072;+&#1082;&#1086;&#1088;&#1088;&#1077;&#1082;&#1094;&#1080;&#1086;&#1085;&#1085;&#1099;&#1093;+&#1091;&#1087;&#1088;&#1072;&#1078;&#1085;&#1077;&#1085;&#1080;&#1081;+&#1087;&#1086;+&#1088;&#1072;&#1079;&#1074;&#1080;&#1090;&#1080;&#1102;+&#1092;&#1086;&#1085;&#1077;&#1084;&#1072;&#1090;&#1080;&#1095;&#1077;&#1089;&#1082;&#1086;&#1075;&#1086;+&#1074;&#1086;&#1089;&#1087;&#1088;&#1080;&#1103;&#1090;&#1080;&#1103;+&#1091;+&#1076;&#1077;&#1090;&#1077;&#1081;.&amp;lr=100738&amp;clid=9403"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685800" y="357166"/>
            <a:ext cx="7772400" cy="1000132"/>
          </a:xfrm>
        </p:spPr>
        <p:txBody>
          <a:bodyPr>
            <a:normAutofit/>
          </a:bodyPr>
          <a:lstStyle/>
          <a:p>
            <a:endParaRPr lang="ru-RU" dirty="0">
              <a:solidFill>
                <a:srgbClr val="7030A0"/>
              </a:solidFill>
            </a:endParaRPr>
          </a:p>
        </p:txBody>
      </p:sp>
      <p:sp>
        <p:nvSpPr>
          <p:cNvPr id="3" name="Подзаголовок 2"/>
          <p:cNvSpPr>
            <a:spLocks noGrp="1"/>
          </p:cNvSpPr>
          <p:nvPr>
            <p:ph type="subTitle" idx="1"/>
          </p:nvPr>
        </p:nvSpPr>
        <p:spPr>
          <a:xfrm>
            <a:off x="142844" y="1142984"/>
            <a:ext cx="8858312" cy="5572164"/>
          </a:xfrm>
        </p:spPr>
        <p:txBody>
          <a:bodyPr>
            <a:normAutofit fontScale="70000" lnSpcReduction="20000"/>
          </a:bodyPr>
          <a:lstStyle/>
          <a:p>
            <a:endParaRPr lang="ru-RU" dirty="0" smtClean="0"/>
          </a:p>
          <a:p>
            <a:endParaRPr lang="ru-RU" dirty="0" smtClean="0"/>
          </a:p>
          <a:p>
            <a:endParaRPr lang="ru-RU" dirty="0" smtClean="0"/>
          </a:p>
          <a:p>
            <a:endParaRPr lang="ru-RU" dirty="0" smtClean="0"/>
          </a:p>
          <a:p>
            <a:r>
              <a:rPr lang="ru-RU" sz="4100" b="1" dirty="0" smtClean="0">
                <a:solidFill>
                  <a:srgbClr val="7030A0"/>
                </a:solidFill>
                <a:latin typeface="Times New Roman" pitchFamily="18" charset="0"/>
                <a:cs typeface="Times New Roman" pitchFamily="18" charset="0"/>
              </a:rPr>
              <a:t>Тема : «Формирование фонематических процессов через дидактические игры у дошкольников».</a:t>
            </a:r>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r>
              <a:rPr lang="ru-RU" sz="1800" b="1" dirty="0" smtClean="0">
                <a:solidFill>
                  <a:srgbClr val="7030A0"/>
                </a:solidFill>
                <a:latin typeface="Times New Roman" pitchFamily="18" charset="0"/>
                <a:cs typeface="Times New Roman" pitchFamily="18" charset="0"/>
              </a:rPr>
              <a:t>Подготовила:</a:t>
            </a:r>
          </a:p>
          <a:p>
            <a:pPr algn="r"/>
            <a:r>
              <a:rPr lang="ru-RU" sz="1800" b="1" dirty="0" smtClean="0">
                <a:solidFill>
                  <a:srgbClr val="7030A0"/>
                </a:solidFill>
                <a:latin typeface="Times New Roman" pitchFamily="18" charset="0"/>
                <a:cs typeface="Times New Roman" pitchFamily="18" charset="0"/>
              </a:rPr>
              <a:t>Майер Ю.И. </a:t>
            </a:r>
          </a:p>
          <a:p>
            <a:pPr algn="r"/>
            <a:r>
              <a:rPr lang="ru-RU" sz="1800" b="1" dirty="0" smtClean="0">
                <a:solidFill>
                  <a:srgbClr val="7030A0"/>
                </a:solidFill>
                <a:latin typeface="Times New Roman" pitchFamily="18" charset="0"/>
                <a:cs typeface="Times New Roman" pitchFamily="18" charset="0"/>
              </a:rPr>
              <a:t>учитель-логопед</a:t>
            </a:r>
          </a:p>
          <a:p>
            <a:pPr algn="r"/>
            <a:r>
              <a:rPr lang="ru-RU" sz="1800" b="1" dirty="0" smtClean="0">
                <a:solidFill>
                  <a:srgbClr val="7030A0"/>
                </a:solidFill>
                <a:latin typeface="Times New Roman" pitchFamily="18" charset="0"/>
                <a:cs typeface="Times New Roman" pitchFamily="18" charset="0"/>
              </a:rPr>
              <a:t> МБДОУ «Детский сад №1 п. Верховье»</a:t>
            </a: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1" y="4456098"/>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9900FF"/>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9900FF"/>
                </a:solidFill>
                <a:latin typeface="Times New Roman" pitchFamily="18" charset="0"/>
                <a:cs typeface="Times New Roman" pitchFamily="18" charset="0"/>
              </a:rPr>
              <a:t>№1 п. Верховье»</a:t>
            </a:r>
            <a:endParaRPr lang="ru-RU" sz="1000" dirty="0">
              <a:ln>
                <a:solidFill>
                  <a:srgbClr val="9900CC"/>
                </a:solidFill>
              </a:ln>
              <a:solidFill>
                <a:srgbClr val="9900FF"/>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357166"/>
            <a:ext cx="8501122" cy="1071570"/>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«Лесная прогулка»</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3786213" cy="3570208"/>
          </a:xfrm>
          <a:prstGeom prst="rect">
            <a:avLst/>
          </a:prstGeom>
        </p:spPr>
        <p:txBody>
          <a:bodyPr wrap="square">
            <a:spAutoFit/>
          </a:bodyPr>
          <a:lstStyle/>
          <a:p>
            <a:pPr algn="just"/>
            <a:r>
              <a:rPr lang="ru-RU" b="1" dirty="0" smtClean="0">
                <a:solidFill>
                  <a:srgbClr val="7030A0"/>
                </a:solidFill>
                <a:latin typeface="Times New Roman" pitchFamily="18" charset="0"/>
                <a:cs typeface="Times New Roman" pitchFamily="18" charset="0"/>
              </a:rPr>
              <a:t>Оборудование:</a:t>
            </a:r>
            <a:r>
              <a:rPr lang="ru-RU" sz="1500" b="1" dirty="0" smtClean="0">
                <a:solidFill>
                  <a:srgbClr val="7030A0"/>
                </a:solidFill>
                <a:latin typeface="Times New Roman" pitchFamily="18" charset="0"/>
                <a:cs typeface="Times New Roman" pitchFamily="18" charset="0"/>
              </a:rPr>
              <a:t> </a:t>
            </a:r>
          </a:p>
          <a:p>
            <a:pPr algn="just"/>
            <a:r>
              <a:rPr lang="ru-RU" sz="1500" dirty="0" smtClean="0">
                <a:solidFill>
                  <a:srgbClr val="7030A0"/>
                </a:solidFill>
                <a:latin typeface="Times New Roman" pitchFamily="18" charset="0"/>
                <a:cs typeface="Times New Roman" pitchFamily="18" charset="0"/>
              </a:rPr>
              <a:t>шаблоны грибов, ягод, 2 колокольчика. </a:t>
            </a:r>
          </a:p>
          <a:p>
            <a:pPr algn="just"/>
            <a:r>
              <a:rPr lang="ru-RU" sz="1600" b="1" dirty="0" smtClean="0">
                <a:solidFill>
                  <a:srgbClr val="7030A0"/>
                </a:solidFill>
                <a:latin typeface="Times New Roman" pitchFamily="18" charset="0"/>
                <a:cs typeface="Times New Roman" pitchFamily="18" charset="0"/>
              </a:rPr>
              <a:t>Описание игры:</a:t>
            </a:r>
          </a:p>
          <a:p>
            <a:pPr algn="just"/>
            <a:r>
              <a:rPr lang="ru-RU" sz="1500" dirty="0" smtClean="0">
                <a:solidFill>
                  <a:srgbClr val="7030A0"/>
                </a:solidFill>
                <a:latin typeface="Times New Roman" pitchFamily="18" charset="0"/>
                <a:cs typeface="Times New Roman" pitchFamily="18" charset="0"/>
              </a:rPr>
              <a:t>На лесной поляне (на полу) разложены грибы, ягоды. Взрослый в это время звонит в колокольчики. Если тихо звонит колокольчик– дети собирают грибы и ягоды, а если громко – то пошёл дождь, дети должны сесть на корточки (спрятаться от дождя).</a:t>
            </a:r>
          </a:p>
          <a:p>
            <a:pPr algn="just"/>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a:p>
            <a:pPr algn="ctr"/>
            <a:endParaRPr lang="ru-RU" b="1" dirty="0" smtClean="0">
              <a:solidFill>
                <a:srgbClr val="7030A0"/>
              </a:solidFill>
              <a:latin typeface="Times New Roman" pitchFamily="18" charset="0"/>
              <a:cs typeface="Times New Roman" pitchFamily="18" charset="0"/>
            </a:endParaRPr>
          </a:p>
        </p:txBody>
      </p:sp>
      <p:pic>
        <p:nvPicPr>
          <p:cNvPr id="32770" name="Picture 2" descr="https://cdn5.vectorstock.com/i/1000x1000/05/69/cartoon-image-of-notification-icon-bell-symbol-vector-15660569.jpg"/>
          <p:cNvPicPr>
            <a:picLocks noChangeAspect="1" noChangeArrowheads="1"/>
          </p:cNvPicPr>
          <p:nvPr/>
        </p:nvPicPr>
        <p:blipFill>
          <a:blip r:embed="rId6" cstate="print">
            <a:clrChange>
              <a:clrFrom>
                <a:srgbClr val="FFFFFF"/>
              </a:clrFrom>
              <a:clrTo>
                <a:srgbClr val="FFFFFF">
                  <a:alpha val="0"/>
                </a:srgbClr>
              </a:clrTo>
            </a:clrChange>
          </a:blip>
          <a:srcRect b="9256"/>
          <a:stretch>
            <a:fillRect/>
          </a:stretch>
        </p:blipFill>
        <p:spPr bwMode="auto">
          <a:xfrm>
            <a:off x="5607819" y="1000108"/>
            <a:ext cx="3536181" cy="2977836"/>
          </a:xfrm>
          <a:prstGeom prst="rect">
            <a:avLst/>
          </a:prstGeom>
          <a:noFill/>
        </p:spPr>
      </p:pic>
      <p:pic>
        <p:nvPicPr>
          <p:cNvPr id="32776" name="Picture 8" descr="https://vsegda-pomnim.com/uploads/posts/2022-01/1643126694_45-vsegda-pomnim-com-p-kolokol-na-belom-fone-foto-77.jpg"/>
          <p:cNvPicPr>
            <a:picLocks noChangeAspect="1" noChangeArrowheads="1"/>
          </p:cNvPicPr>
          <p:nvPr/>
        </p:nvPicPr>
        <p:blipFill>
          <a:blip r:embed="rId7" cstate="print">
            <a:clrChange>
              <a:clrFrom>
                <a:srgbClr val="FFFFFF"/>
              </a:clrFrom>
              <a:clrTo>
                <a:srgbClr val="FFFFFF">
                  <a:alpha val="0"/>
                </a:srgbClr>
              </a:clrTo>
            </a:clrChange>
          </a:blip>
          <a:srcRect b="7562"/>
          <a:stretch>
            <a:fillRect/>
          </a:stretch>
        </p:blipFill>
        <p:spPr bwMode="auto">
          <a:xfrm>
            <a:off x="2928926" y="3714752"/>
            <a:ext cx="2634117" cy="2902571"/>
          </a:xfrm>
          <a:prstGeom prst="rect">
            <a:avLst/>
          </a:prstGeom>
          <a:noFill/>
        </p:spPr>
      </p:pic>
      <p:pic>
        <p:nvPicPr>
          <p:cNvPr id="32778" name="Picture 10" descr="https://www.netclipart.com/pp/m/412-4129182_sound-off-icon-png.png"/>
          <p:cNvPicPr>
            <a:picLocks noChangeAspect="1" noChangeArrowheads="1"/>
          </p:cNvPicPr>
          <p:nvPr/>
        </p:nvPicPr>
        <p:blipFill>
          <a:blip r:embed="rId8" cstate="print">
            <a:clrChange>
              <a:clrFrom>
                <a:srgbClr val="F7F7F7"/>
              </a:clrFrom>
              <a:clrTo>
                <a:srgbClr val="F7F7F7">
                  <a:alpha val="0"/>
                </a:srgbClr>
              </a:clrTo>
            </a:clrChange>
          </a:blip>
          <a:srcRect/>
          <a:stretch>
            <a:fillRect/>
          </a:stretch>
        </p:blipFill>
        <p:spPr bwMode="auto">
          <a:xfrm>
            <a:off x="4500562" y="3357562"/>
            <a:ext cx="785818" cy="7345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clrChange>
              <a:clrFrom>
                <a:srgbClr val="D8F7FA"/>
              </a:clrFrom>
              <a:clrTo>
                <a:srgbClr val="D8F7FA">
                  <a:alpha val="0"/>
                </a:srgbClr>
              </a:clrTo>
            </a:clrChange>
          </a:blip>
          <a:srcRect/>
          <a:stretch>
            <a:fillRect/>
          </a:stretch>
        </p:blipFill>
        <p:spPr bwMode="auto">
          <a:xfrm>
            <a:off x="0" y="-142900"/>
            <a:ext cx="9144020" cy="7000900"/>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en-US" sz="2800" b="1" dirty="0" smtClean="0">
                <a:solidFill>
                  <a:srgbClr val="7030A0"/>
                </a:solidFill>
                <a:latin typeface="Times New Roman" pitchFamily="18" charset="0"/>
                <a:cs typeface="Times New Roman" pitchFamily="18" charset="0"/>
              </a:rPr>
              <a:t>III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«Различение слов, близких по звуковому составу»</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428596" y="1000108"/>
            <a:ext cx="6429404"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3857652" cy="4524315"/>
          </a:xfrm>
          <a:prstGeom prst="rect">
            <a:avLst/>
          </a:prstGeom>
        </p:spPr>
        <p:txBody>
          <a:bodyPr wrap="square">
            <a:spAutoFit/>
          </a:bodyPr>
          <a:lstStyle/>
          <a:p>
            <a:r>
              <a:rPr lang="ru-RU" b="1" dirty="0" smtClean="0">
                <a:solidFill>
                  <a:srgbClr val="7030A0"/>
                </a:solidFill>
                <a:latin typeface="Times New Roman" pitchFamily="18" charset="0"/>
                <a:cs typeface="Times New Roman" pitchFamily="18" charset="0"/>
              </a:rPr>
              <a:t>Цель:</a:t>
            </a:r>
            <a:r>
              <a:rPr lang="ru-RU" dirty="0" smtClean="0">
                <a:solidFill>
                  <a:srgbClr val="7030A0"/>
                </a:solidFill>
                <a:latin typeface="Times New Roman" pitchFamily="18" charset="0"/>
                <a:cs typeface="Times New Roman" pitchFamily="18" charset="0"/>
              </a:rPr>
              <a:t> научить различать слова, близкие по звуковому составу.</a:t>
            </a:r>
          </a:p>
          <a:p>
            <a:pPr algn="ctr"/>
            <a:endParaRPr lang="ru-RU" b="1" dirty="0" smtClean="0">
              <a:solidFill>
                <a:srgbClr val="7030A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b="1" i="1" dirty="0" smtClean="0">
                <a:solidFill>
                  <a:srgbClr val="7030A0"/>
                </a:solidFill>
              </a:rPr>
              <a:t> </a:t>
            </a:r>
            <a:r>
              <a:rPr lang="ru-RU" dirty="0" smtClean="0">
                <a:solidFill>
                  <a:srgbClr val="7030A0"/>
                </a:solidFill>
                <a:latin typeface="Times New Roman" pitchFamily="18" charset="0"/>
                <a:cs typeface="Times New Roman" pitchFamily="18" charset="0"/>
              </a:rPr>
              <a:t>« Незнайка запутался»</a:t>
            </a:r>
          </a:p>
          <a:p>
            <a:pPr>
              <a:buFont typeface="Arial" pitchFamily="34" charset="0"/>
              <a:buChar char="•"/>
            </a:pPr>
            <a:r>
              <a:rPr lang="ru-RU" dirty="0" smtClean="0">
                <a:solidFill>
                  <a:srgbClr val="7030A0"/>
                </a:solidFill>
                <a:latin typeface="Times New Roman" pitchFamily="18" charset="0"/>
                <a:cs typeface="Times New Roman" pitchFamily="18" charset="0"/>
              </a:rPr>
              <a:t> «Хорошо послушай».</a:t>
            </a:r>
          </a:p>
          <a:p>
            <a:pPr>
              <a:buFont typeface="Arial" pitchFamily="34" charset="0"/>
              <a:buChar char="•"/>
            </a:pPr>
            <a:r>
              <a:rPr lang="ru-RU" dirty="0" smtClean="0">
                <a:solidFill>
                  <a:srgbClr val="7030A0"/>
                </a:solidFill>
                <a:latin typeface="Times New Roman" pitchFamily="18" charset="0"/>
                <a:cs typeface="Times New Roman" pitchFamily="18" charset="0"/>
              </a:rPr>
              <a:t> «Запомни слова».</a:t>
            </a:r>
          </a:p>
          <a:p>
            <a:pPr>
              <a:buFont typeface="Arial" pitchFamily="34" charset="0"/>
              <a:buChar char="•"/>
            </a:pPr>
            <a:r>
              <a:rPr lang="ru-RU" dirty="0" smtClean="0">
                <a:solidFill>
                  <a:srgbClr val="7030A0"/>
                </a:solidFill>
                <a:latin typeface="Times New Roman" pitchFamily="18" charset="0"/>
                <a:cs typeface="Times New Roman" pitchFamily="18" charset="0"/>
              </a:rPr>
              <a:t> «Слушай, смотри»</a:t>
            </a:r>
          </a:p>
          <a:p>
            <a:pPr>
              <a:buFont typeface="Arial" pitchFamily="34" charset="0"/>
              <a:buChar char="•"/>
            </a:pPr>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pic>
        <p:nvPicPr>
          <p:cNvPr id="20484" name="Picture 4" descr="https://luckclub.ru/images/luckclub/2019/03/miniat-1.jpg"/>
          <p:cNvPicPr>
            <a:picLocks noChangeAspect="1" noChangeArrowheads="1"/>
          </p:cNvPicPr>
          <p:nvPr/>
        </p:nvPicPr>
        <p:blipFill>
          <a:blip r:embed="rId6">
            <a:clrChange>
              <a:clrFrom>
                <a:srgbClr val="A2C5C9"/>
              </a:clrFrom>
              <a:clrTo>
                <a:srgbClr val="A2C5C9">
                  <a:alpha val="0"/>
                </a:srgbClr>
              </a:clrTo>
            </a:clrChange>
          </a:blip>
          <a:srcRect/>
          <a:stretch>
            <a:fillRect/>
          </a:stretch>
        </p:blipFill>
        <p:spPr bwMode="auto">
          <a:xfrm>
            <a:off x="2643174" y="928670"/>
            <a:ext cx="4446861" cy="5143536"/>
          </a:xfrm>
          <a:prstGeom prst="rect">
            <a:avLst/>
          </a:prstGeom>
          <a:noFill/>
        </p:spPr>
      </p:pic>
      <p:pic>
        <p:nvPicPr>
          <p:cNvPr id="15" name="Рисунок 14" descr="https://easydrawingguides.com/wp-content/uploads/2020/03/Tree-Branch-Step-10.png"/>
          <p:cNvPicPr/>
          <p:nvPr/>
        </p:nvPicPr>
        <p:blipFill>
          <a:blip r:embed="rId7">
            <a:clrChange>
              <a:clrFrom>
                <a:srgbClr val="000000">
                  <a:alpha val="0"/>
                </a:srgbClr>
              </a:clrFrom>
              <a:clrTo>
                <a:srgbClr val="000000">
                  <a:alpha val="0"/>
                </a:srgbClr>
              </a:clrTo>
            </a:clrChange>
          </a:blip>
          <a:srcRect/>
          <a:stretch>
            <a:fillRect/>
          </a:stretch>
        </p:blipFill>
        <p:spPr bwMode="auto">
          <a:xfrm>
            <a:off x="7000892" y="642918"/>
            <a:ext cx="2000264" cy="1643074"/>
          </a:xfrm>
          <a:prstGeom prst="rect">
            <a:avLst/>
          </a:prstGeom>
          <a:noFill/>
          <a:ln w="9525">
            <a:noFill/>
            <a:miter lim="800000"/>
            <a:headEnd/>
            <a:tailEnd/>
          </a:ln>
        </p:spPr>
      </p:pic>
      <p:pic>
        <p:nvPicPr>
          <p:cNvPr id="16" name="Рисунок 15" descr="https://illustrators.ru/uploads/illustration/image/937537/main__k.png"/>
          <p:cNvPicPr/>
          <p:nvPr/>
        </p:nvPicPr>
        <p:blipFill>
          <a:blip r:embed="rId8" cstate="print"/>
          <a:srcRect l="15711" r="12968" b="10780"/>
          <a:stretch>
            <a:fillRect/>
          </a:stretch>
        </p:blipFill>
        <p:spPr bwMode="auto">
          <a:xfrm rot="2088487">
            <a:off x="7172497" y="1715849"/>
            <a:ext cx="1585583" cy="1849150"/>
          </a:xfrm>
          <a:prstGeom prst="rect">
            <a:avLst/>
          </a:prstGeom>
          <a:noFill/>
          <a:ln w="9525">
            <a:noFill/>
            <a:miter lim="800000"/>
            <a:headEnd/>
            <a:tailEnd/>
          </a:ln>
        </p:spPr>
      </p:pic>
      <p:pic>
        <p:nvPicPr>
          <p:cNvPr id="17" name="Рисунок 16" descr="https://kartinkin.net/uploads/posts/2022-02/thumbs/1645809113_36-kartinkin-net-p-zhuki-kartinki-43.png"/>
          <p:cNvPicPr/>
          <p:nvPr/>
        </p:nvPicPr>
        <p:blipFill>
          <a:blip r:embed="rId9" cstate="print">
            <a:clrChange>
              <a:clrFrom>
                <a:srgbClr val="000000">
                  <a:alpha val="0"/>
                </a:srgbClr>
              </a:clrFrom>
              <a:clrTo>
                <a:srgbClr val="000000">
                  <a:alpha val="0"/>
                </a:srgbClr>
              </a:clrTo>
            </a:clrChange>
          </a:blip>
          <a:srcRect/>
          <a:stretch>
            <a:fillRect/>
          </a:stretch>
        </p:blipFill>
        <p:spPr bwMode="auto">
          <a:xfrm>
            <a:off x="6643670" y="3571876"/>
            <a:ext cx="2500330" cy="1357322"/>
          </a:xfrm>
          <a:prstGeom prst="rect">
            <a:avLst/>
          </a:prstGeom>
          <a:noFill/>
          <a:ln w="9525">
            <a:noFill/>
            <a:miter lim="800000"/>
            <a:headEnd/>
            <a:tailEnd/>
          </a:ln>
        </p:spPr>
      </p:pic>
      <p:pic>
        <p:nvPicPr>
          <p:cNvPr id="18" name="Рисунок 17" descr="https://na-dache.pro/uploads/posts/2021-11/1637210096_74-na-dache-pro-p-dom-kartinki-dlya-detei-foto-83.jpg"/>
          <p:cNvPicPr/>
          <p:nvPr/>
        </p:nvPicPr>
        <p:blipFill>
          <a:blip r:embed="rId10" cstate="print">
            <a:clrChange>
              <a:clrFrom>
                <a:srgbClr val="FFFFFF"/>
              </a:clrFrom>
              <a:clrTo>
                <a:srgbClr val="FFFFFF">
                  <a:alpha val="0"/>
                </a:srgbClr>
              </a:clrTo>
            </a:clrChange>
          </a:blip>
          <a:srcRect/>
          <a:stretch>
            <a:fillRect/>
          </a:stretch>
        </p:blipFill>
        <p:spPr bwMode="auto">
          <a:xfrm>
            <a:off x="6858016" y="5143512"/>
            <a:ext cx="2071702" cy="1357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«Самый внимательный»</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2"/>
            <a:ext cx="3571900" cy="3477875"/>
          </a:xfrm>
          <a:prstGeom prst="rect">
            <a:avLst/>
          </a:prstGeom>
          <a:noFill/>
        </p:spPr>
        <p:txBody>
          <a:bodyPr wrap="square" rtlCol="0">
            <a:spAutoFit/>
          </a:bodyPr>
          <a:lstStyle/>
          <a:p>
            <a:pPr algn="just"/>
            <a:r>
              <a:rPr lang="ru-RU" b="1" dirty="0" smtClean="0">
                <a:solidFill>
                  <a:srgbClr val="7030A0"/>
                </a:solidFill>
                <a:latin typeface="Times New Roman" pitchFamily="18" charset="0"/>
                <a:cs typeface="Times New Roman" pitchFamily="18" charset="0"/>
              </a:rPr>
              <a:t>Оборудование: </a:t>
            </a:r>
          </a:p>
          <a:p>
            <a:pPr algn="just"/>
            <a:r>
              <a:rPr lang="ru-RU" sz="1500" dirty="0" smtClean="0">
                <a:solidFill>
                  <a:srgbClr val="7030A0"/>
                </a:solidFill>
                <a:latin typeface="Times New Roman" pitchFamily="18" charset="0"/>
                <a:cs typeface="Times New Roman" pitchFamily="18" charset="0"/>
              </a:rPr>
              <a:t>логокуб, предметные картинки.</a:t>
            </a:r>
          </a:p>
          <a:p>
            <a:pPr algn="just"/>
            <a:r>
              <a:rPr lang="ru-RU" sz="1600" b="1" dirty="0" smtClean="0">
                <a:solidFill>
                  <a:srgbClr val="7030A0"/>
                </a:solidFill>
                <a:latin typeface="Times New Roman" pitchFamily="18" charset="0"/>
                <a:cs typeface="Times New Roman" pitchFamily="18" charset="0"/>
              </a:rPr>
              <a:t>Описание игры: </a:t>
            </a:r>
          </a:p>
          <a:p>
            <a:pPr algn="just"/>
            <a:r>
              <a:rPr lang="ru-RU" sz="1600" dirty="0" smtClean="0">
                <a:solidFill>
                  <a:srgbClr val="7030A0"/>
                </a:solidFill>
                <a:latin typeface="Times New Roman" pitchFamily="18" charset="0"/>
                <a:cs typeface="Times New Roman" pitchFamily="18" charset="0"/>
              </a:rPr>
              <a:t>детям демонстрируются картинки с изображением различных предметов. Если взрослый произносит название предметов правильно, дети хлопают в ладоши.</a:t>
            </a:r>
          </a:p>
          <a:p>
            <a:pPr algn="just"/>
            <a:endParaRPr lang="ru-RU" sz="1600" b="1" dirty="0" smtClean="0">
              <a:solidFill>
                <a:srgbClr val="7030A0"/>
              </a:solidFill>
              <a:latin typeface="Times New Roman" pitchFamily="18" charset="0"/>
              <a:cs typeface="Times New Roman" pitchFamily="18" charset="0"/>
            </a:endParaRPr>
          </a:p>
          <a:p>
            <a:pPr algn="just"/>
            <a:endParaRPr lang="ru-RU" sz="1600" b="1" dirty="0" smtClean="0">
              <a:solidFill>
                <a:srgbClr val="7030A0"/>
              </a:solidFill>
              <a:latin typeface="Times New Roman" pitchFamily="18" charset="0"/>
              <a:cs typeface="Times New Roman" pitchFamily="18" charset="0"/>
            </a:endParaRPr>
          </a:p>
          <a:p>
            <a:pPr algn="just"/>
            <a:endParaRPr lang="ru-RU" sz="1500" dirty="0" smtClean="0">
              <a:solidFill>
                <a:srgbClr val="7030A0"/>
              </a:solidFill>
              <a:latin typeface="Times New Roman" pitchFamily="18" charset="0"/>
              <a:cs typeface="Times New Roman" pitchFamily="18" charset="0"/>
            </a:endParaRPr>
          </a:p>
          <a:p>
            <a:endParaRPr lang="ru-RU" sz="1200" b="1" dirty="0" smtClean="0">
              <a:solidFill>
                <a:srgbClr val="7030A0"/>
              </a:solidFill>
              <a:latin typeface="Times New Roman" pitchFamily="18" charset="0"/>
              <a:cs typeface="Times New Roman" pitchFamily="18" charset="0"/>
            </a:endParaRPr>
          </a:p>
          <a:p>
            <a:endParaRPr lang="ru-RU" sz="1600" dirty="0" smtClean="0">
              <a:solidFill>
                <a:srgbClr val="7030A0"/>
              </a:solidFill>
              <a:latin typeface="Times New Roman" pitchFamily="18" charset="0"/>
              <a:cs typeface="Times New Roman" pitchFamily="18" charset="0"/>
            </a:endParaRPr>
          </a:p>
          <a:p>
            <a:endParaRPr lang="ru-RU" sz="1600" dirty="0"/>
          </a:p>
        </p:txBody>
      </p:sp>
      <p:pic>
        <p:nvPicPr>
          <p:cNvPr id="18435" name="Picture 3" descr="C:\Users\User\Desktop\IMG_20221031_125331.jpg"/>
          <p:cNvPicPr>
            <a:picLocks noChangeAspect="1" noChangeArrowheads="1"/>
          </p:cNvPicPr>
          <p:nvPr/>
        </p:nvPicPr>
        <p:blipFill>
          <a:blip r:embed="rId6" cstate="print"/>
          <a:srcRect l="4761" r="11111"/>
          <a:stretch>
            <a:fillRect/>
          </a:stretch>
        </p:blipFill>
        <p:spPr bwMode="auto">
          <a:xfrm>
            <a:off x="4786314" y="785794"/>
            <a:ext cx="3786214" cy="3500462"/>
          </a:xfrm>
          <a:prstGeom prst="rect">
            <a:avLst/>
          </a:prstGeom>
          <a:noFill/>
          <a:effectLst>
            <a:softEdge rad="317500"/>
          </a:effectLst>
        </p:spPr>
      </p:pic>
      <p:sp>
        <p:nvSpPr>
          <p:cNvPr id="15" name="TextBox 14"/>
          <p:cNvSpPr txBox="1"/>
          <p:nvPr/>
        </p:nvSpPr>
        <p:spPr>
          <a:xfrm>
            <a:off x="2500298" y="2928934"/>
            <a:ext cx="2000264" cy="707886"/>
          </a:xfrm>
          <a:prstGeom prst="rect">
            <a:avLst/>
          </a:prstGeom>
          <a:noFill/>
        </p:spPr>
        <p:txBody>
          <a:bodyPr wrap="square" rtlCol="0">
            <a:spAutoFit/>
          </a:bodyPr>
          <a:lstStyle/>
          <a:p>
            <a:r>
              <a:rPr lang="ru-RU" sz="4000" b="1" dirty="0" smtClean="0">
                <a:solidFill>
                  <a:srgbClr val="7030A0"/>
                </a:solidFill>
                <a:latin typeface="Times New Roman" pitchFamily="18" charset="0"/>
                <a:cs typeface="Times New Roman" pitchFamily="18" charset="0"/>
              </a:rPr>
              <a:t>улитка</a:t>
            </a:r>
            <a:endParaRPr lang="ru-RU" sz="4000" b="1" dirty="0">
              <a:solidFill>
                <a:srgbClr val="7030A0"/>
              </a:solidFill>
              <a:latin typeface="Times New Roman" pitchFamily="18" charset="0"/>
              <a:cs typeface="Times New Roman" pitchFamily="18" charset="0"/>
            </a:endParaRPr>
          </a:p>
        </p:txBody>
      </p:sp>
      <p:pic>
        <p:nvPicPr>
          <p:cNvPr id="18441" name="Picture 9" descr="https://images.emojiterra.com/google/android-10/share/1f44f.jpg"/>
          <p:cNvPicPr>
            <a:picLocks noChangeAspect="1" noChangeArrowheads="1"/>
          </p:cNvPicPr>
          <p:nvPr/>
        </p:nvPicPr>
        <p:blipFill>
          <a:blip r:embed="rId7">
            <a:clrChange>
              <a:clrFrom>
                <a:srgbClr val="FFFFFF"/>
              </a:clrFrom>
              <a:clrTo>
                <a:srgbClr val="FFFFFF">
                  <a:alpha val="0"/>
                </a:srgbClr>
              </a:clrTo>
            </a:clrChange>
          </a:blip>
          <a:srcRect l="32413" t="17149" r="29772" b="14252"/>
          <a:stretch>
            <a:fillRect/>
          </a:stretch>
        </p:blipFill>
        <p:spPr bwMode="auto">
          <a:xfrm>
            <a:off x="2357422" y="4143380"/>
            <a:ext cx="2000264" cy="1905014"/>
          </a:xfrm>
          <a:prstGeom prst="rect">
            <a:avLst/>
          </a:prstGeom>
          <a:noFill/>
        </p:spPr>
      </p:pic>
      <p:sp>
        <p:nvSpPr>
          <p:cNvPr id="20" name="TextBox 19"/>
          <p:cNvSpPr txBox="1"/>
          <p:nvPr/>
        </p:nvSpPr>
        <p:spPr>
          <a:xfrm>
            <a:off x="6643702" y="4000504"/>
            <a:ext cx="1789592" cy="707886"/>
          </a:xfrm>
          <a:prstGeom prst="rect">
            <a:avLst/>
          </a:prstGeom>
          <a:noFill/>
        </p:spPr>
        <p:txBody>
          <a:bodyPr wrap="square" rtlCol="0">
            <a:spAutoFit/>
          </a:bodyPr>
          <a:lstStyle/>
          <a:p>
            <a:r>
              <a:rPr lang="ru-RU" sz="4000" b="1" dirty="0" smtClean="0">
                <a:solidFill>
                  <a:srgbClr val="7030A0"/>
                </a:solidFill>
                <a:latin typeface="Times New Roman" pitchFamily="18" charset="0"/>
                <a:cs typeface="Times New Roman" pitchFamily="18" charset="0"/>
              </a:rPr>
              <a:t>улятка</a:t>
            </a:r>
            <a:endParaRPr lang="ru-RU" sz="4000" b="1" dirty="0">
              <a:solidFill>
                <a:srgbClr val="7030A0"/>
              </a:solidFill>
              <a:latin typeface="Times New Roman" pitchFamily="18" charset="0"/>
              <a:cs typeface="Times New Roman" pitchFamily="18" charset="0"/>
            </a:endParaRPr>
          </a:p>
        </p:txBody>
      </p:sp>
      <p:pic>
        <p:nvPicPr>
          <p:cNvPr id="21" name="Picture 9" descr="https://images.emojiterra.com/google/android-10/share/1f44f.jpg"/>
          <p:cNvPicPr>
            <a:picLocks noChangeAspect="1" noChangeArrowheads="1"/>
          </p:cNvPicPr>
          <p:nvPr/>
        </p:nvPicPr>
        <p:blipFill>
          <a:blip r:embed="rId8" cstate="print">
            <a:clrChange>
              <a:clrFrom>
                <a:srgbClr val="FFFFFF"/>
              </a:clrFrom>
              <a:clrTo>
                <a:srgbClr val="FFFFFF">
                  <a:alpha val="0"/>
                </a:srgbClr>
              </a:clrTo>
            </a:clrChange>
          </a:blip>
          <a:srcRect l="32413" t="17149" r="29772" b="14252"/>
          <a:stretch>
            <a:fillRect/>
          </a:stretch>
        </p:blipFill>
        <p:spPr bwMode="auto">
          <a:xfrm>
            <a:off x="6929454" y="5072074"/>
            <a:ext cx="1428760" cy="1360724"/>
          </a:xfrm>
          <a:prstGeom prst="rect">
            <a:avLst/>
          </a:prstGeom>
          <a:noFill/>
        </p:spPr>
      </p:pic>
      <p:cxnSp>
        <p:nvCxnSpPr>
          <p:cNvPr id="24" name="Прямая соединительная линия 23"/>
          <p:cNvCxnSpPr/>
          <p:nvPr/>
        </p:nvCxnSpPr>
        <p:spPr>
          <a:xfrm>
            <a:off x="6572264" y="5143512"/>
            <a:ext cx="1928826" cy="11430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flipV="1">
            <a:off x="6572264" y="5214950"/>
            <a:ext cx="2071702" cy="107157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0"/>
            <a:ext cx="9144020" cy="7143776"/>
          </a:xfrm>
          <a:prstGeom prst="rect">
            <a:avLst/>
          </a:prstGeom>
          <a:noFill/>
        </p:spPr>
      </p:pic>
      <p:sp>
        <p:nvSpPr>
          <p:cNvPr id="2" name="Заголовок 1"/>
          <p:cNvSpPr>
            <a:spLocks noGrp="1"/>
          </p:cNvSpPr>
          <p:nvPr>
            <p:ph type="ctrTitle"/>
          </p:nvPr>
        </p:nvSpPr>
        <p:spPr>
          <a:xfrm>
            <a:off x="214282" y="357166"/>
            <a:ext cx="8501122" cy="857256"/>
          </a:xfrm>
        </p:spPr>
        <p:txBody>
          <a:bodyPr>
            <a:noAutofit/>
          </a:bodyPr>
          <a:lstStyle/>
          <a:p>
            <a:r>
              <a:rPr lang="en-US" sz="2800" b="1" dirty="0" smtClean="0">
                <a:solidFill>
                  <a:srgbClr val="7030A0"/>
                </a:solidFill>
                <a:latin typeface="Times New Roman" pitchFamily="18" charset="0"/>
                <a:cs typeface="Times New Roman" pitchFamily="18" charset="0"/>
              </a:rPr>
              <a:t>IV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«Воспроизведение и дифференциация слогов»</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2"/>
            <a:ext cx="4000528" cy="3739485"/>
          </a:xfrm>
          <a:prstGeom prst="rect">
            <a:avLst/>
          </a:prstGeom>
          <a:noFill/>
        </p:spPr>
        <p:txBody>
          <a:bodyPr wrap="square" rtlCol="0">
            <a:spAutoFit/>
          </a:bodyPr>
          <a:lstStyle/>
          <a:p>
            <a:pPr algn="just"/>
            <a:r>
              <a:rPr lang="ru-RU" sz="1600"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развивать фонематическое </a:t>
            </a:r>
          </a:p>
          <a:p>
            <a:pPr algn="just"/>
            <a:r>
              <a:rPr lang="ru-RU" dirty="0" smtClean="0">
                <a:solidFill>
                  <a:srgbClr val="7030A0"/>
                </a:solidFill>
                <a:latin typeface="Times New Roman" pitchFamily="18" charset="0"/>
                <a:cs typeface="Times New Roman" pitchFamily="18" charset="0"/>
              </a:rPr>
              <a:t>восприятие, умение четко </a:t>
            </a:r>
          </a:p>
          <a:p>
            <a:pPr algn="just"/>
            <a:r>
              <a:rPr lang="ru-RU" dirty="0" smtClean="0">
                <a:solidFill>
                  <a:srgbClr val="7030A0"/>
                </a:solidFill>
                <a:latin typeface="Times New Roman" pitchFamily="18" charset="0"/>
                <a:cs typeface="Times New Roman" pitchFamily="18" charset="0"/>
              </a:rPr>
              <a:t>различать слоги и воспроизводить слоговые цепочки.</a:t>
            </a:r>
          </a:p>
          <a:p>
            <a:pPr algn="just"/>
            <a:endParaRPr lang="ru-RU" dirty="0" smtClean="0">
              <a:solidFill>
                <a:srgbClr val="7030A0"/>
              </a:solidFill>
              <a:latin typeface="Times New Roman" pitchFamily="18" charset="0"/>
              <a:cs typeface="Times New Roman" pitchFamily="18" charset="0"/>
            </a:endParaRPr>
          </a:p>
          <a:p>
            <a:r>
              <a:rPr lang="ru-RU"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b="1" i="1" dirty="0" smtClean="0">
                <a:solidFill>
                  <a:srgbClr val="7030A0"/>
                </a:solidFill>
              </a:rPr>
              <a:t> </a:t>
            </a:r>
            <a:r>
              <a:rPr lang="ru-RU" sz="1600" dirty="0" smtClean="0">
                <a:solidFill>
                  <a:srgbClr val="7030A0"/>
                </a:solidFill>
                <a:latin typeface="Times New Roman" pitchFamily="18" charset="0"/>
                <a:cs typeface="Times New Roman" pitchFamily="18" charset="0"/>
              </a:rPr>
              <a:t>«Повтори за мной».</a:t>
            </a:r>
          </a:p>
          <a:p>
            <a:pPr>
              <a:buFont typeface="Arial" pitchFamily="34" charset="0"/>
              <a:buChar char="•"/>
            </a:pPr>
            <a:r>
              <a:rPr lang="ru-RU" sz="1600" dirty="0" smtClean="0">
                <a:solidFill>
                  <a:srgbClr val="7030A0"/>
                </a:solidFill>
                <a:latin typeface="Times New Roman" pitchFamily="18" charset="0"/>
                <a:cs typeface="Times New Roman" pitchFamily="18" charset="0"/>
              </a:rPr>
              <a:t> «Какой слог лишний?»</a:t>
            </a:r>
          </a:p>
          <a:p>
            <a:pPr>
              <a:buFont typeface="Arial" pitchFamily="34" charset="0"/>
              <a:buChar char="•"/>
            </a:pPr>
            <a:r>
              <a:rPr lang="ru-RU" sz="1600" dirty="0" smtClean="0">
                <a:solidFill>
                  <a:srgbClr val="7030A0"/>
                </a:solidFill>
                <a:latin typeface="Times New Roman" pitchFamily="18" charset="0"/>
                <a:cs typeface="Times New Roman" pitchFamily="18" charset="0"/>
              </a:rPr>
              <a:t> «Веселый мяч».</a:t>
            </a:r>
          </a:p>
          <a:p>
            <a:pPr>
              <a:buFont typeface="Arial" pitchFamily="34" charset="0"/>
              <a:buChar char="•"/>
            </a:pPr>
            <a:r>
              <a:rPr lang="ru-RU" sz="1600" dirty="0" smtClean="0">
                <a:solidFill>
                  <a:srgbClr val="7030A0"/>
                </a:solidFill>
                <a:latin typeface="Times New Roman" pitchFamily="18" charset="0"/>
                <a:cs typeface="Times New Roman" pitchFamily="18" charset="0"/>
              </a:rPr>
              <a:t> «Малыш»</a:t>
            </a:r>
          </a:p>
          <a:p>
            <a:endParaRPr lang="ru-RU" sz="1600" dirty="0" smtClean="0">
              <a:solidFill>
                <a:srgbClr val="7030A0"/>
              </a:solidFill>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500" dirty="0" smtClean="0">
              <a:solidFill>
                <a:srgbClr val="7030A0"/>
              </a:solidFill>
              <a:latin typeface="Times New Roman" pitchFamily="18" charset="0"/>
              <a:cs typeface="Times New Roman" pitchFamily="18" charset="0"/>
            </a:endParaRPr>
          </a:p>
        </p:txBody>
      </p:sp>
      <p:pic>
        <p:nvPicPr>
          <p:cNvPr id="16386" name="Picture 2" descr="https://fsd.multiurok.ru/html/2020/04/06/s_5e8b8746f3ec5/1408470_2.png"/>
          <p:cNvPicPr>
            <a:picLocks noChangeAspect="1" noChangeArrowheads="1"/>
          </p:cNvPicPr>
          <p:nvPr/>
        </p:nvPicPr>
        <p:blipFill>
          <a:blip r:embed="rId6"/>
          <a:srcRect/>
          <a:stretch>
            <a:fillRect/>
          </a:stretch>
        </p:blipFill>
        <p:spPr bwMode="auto">
          <a:xfrm>
            <a:off x="4929158" y="1643050"/>
            <a:ext cx="4214842" cy="4798097"/>
          </a:xfrm>
          <a:prstGeom prst="rect">
            <a:avLst/>
          </a:prstGeom>
          <a:noFill/>
        </p:spPr>
      </p:pic>
      <p:cxnSp>
        <p:nvCxnSpPr>
          <p:cNvPr id="22" name="Прямая со стрелкой 21"/>
          <p:cNvCxnSpPr/>
          <p:nvPr/>
        </p:nvCxnSpPr>
        <p:spPr>
          <a:xfrm rot="10800000">
            <a:off x="6715140" y="1643050"/>
            <a:ext cx="1000132"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6072198" y="4357694"/>
            <a:ext cx="642942"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Капля 27"/>
          <p:cNvSpPr/>
          <p:nvPr/>
        </p:nvSpPr>
        <p:spPr>
          <a:xfrm rot="16200000">
            <a:off x="6871842" y="3415174"/>
            <a:ext cx="686726" cy="1143005"/>
          </a:xfrm>
          <a:prstGeom prst="teardrop">
            <a:avLst>
              <a:gd name="adj" fmla="val 134548"/>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sz="1400" b="1" dirty="0" smtClean="0">
                <a:solidFill>
                  <a:srgbClr val="7030A0"/>
                </a:solidFill>
                <a:latin typeface="Times New Roman" pitchFamily="18" charset="0"/>
                <a:cs typeface="Times New Roman" pitchFamily="18" charset="0"/>
              </a:rPr>
              <a:t>Да-та-да</a:t>
            </a:r>
            <a:endParaRPr lang="ru-RU" sz="1400" b="1" dirty="0">
              <a:solidFill>
                <a:srgbClr val="7030A0"/>
              </a:solidFill>
              <a:latin typeface="Times New Roman" pitchFamily="18" charset="0"/>
              <a:cs typeface="Times New Roman" pitchFamily="18" charset="0"/>
            </a:endParaRPr>
          </a:p>
        </p:txBody>
      </p:sp>
      <p:sp>
        <p:nvSpPr>
          <p:cNvPr id="31" name="Капля 30"/>
          <p:cNvSpPr/>
          <p:nvPr/>
        </p:nvSpPr>
        <p:spPr>
          <a:xfrm rot="5400000">
            <a:off x="6595711" y="1547244"/>
            <a:ext cx="764705" cy="1138372"/>
          </a:xfrm>
          <a:prstGeom prst="teardrop">
            <a:avLst>
              <a:gd name="adj" fmla="val 11587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smtClean="0">
                <a:solidFill>
                  <a:srgbClr val="7030A0"/>
                </a:solidFill>
                <a:latin typeface="Times New Roman" pitchFamily="18" charset="0"/>
                <a:cs typeface="Times New Roman" pitchFamily="18" charset="0"/>
              </a:rPr>
              <a:t>Да-та-да</a:t>
            </a:r>
            <a:endParaRPr lang="ru-RU" sz="1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142852"/>
            <a:ext cx="8501122" cy="1071570"/>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«Сломанный телефон»</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642917"/>
            <a:ext cx="4643470" cy="4154984"/>
          </a:xfrm>
          <a:prstGeom prst="rect">
            <a:avLst/>
          </a:prstGeom>
          <a:noFill/>
        </p:spPr>
        <p:txBody>
          <a:bodyPr wrap="square" rtlCol="0">
            <a:spAutoFit/>
          </a:bodyPr>
          <a:lstStyle/>
          <a:p>
            <a:pPr algn="just"/>
            <a:r>
              <a:rPr lang="ru-RU" b="1" dirty="0" smtClean="0">
                <a:solidFill>
                  <a:srgbClr val="7030A0"/>
                </a:solidFill>
                <a:latin typeface="Times New Roman" pitchFamily="18" charset="0"/>
                <a:cs typeface="Times New Roman" pitchFamily="18" charset="0"/>
              </a:rPr>
              <a:t>Оборудование: </a:t>
            </a:r>
            <a:r>
              <a:rPr lang="ru-RU" sz="1600" dirty="0" smtClean="0">
                <a:solidFill>
                  <a:srgbClr val="7030A0"/>
                </a:solidFill>
                <a:latin typeface="Times New Roman" pitchFamily="18" charset="0"/>
                <a:cs typeface="Times New Roman" pitchFamily="18" charset="0"/>
              </a:rPr>
              <a:t>зелёный и красный кружки</a:t>
            </a:r>
          </a:p>
          <a:p>
            <a:pPr algn="just"/>
            <a:r>
              <a:rPr lang="ru-RU" b="1" dirty="0" smtClean="0">
                <a:solidFill>
                  <a:srgbClr val="7030A0"/>
                </a:solidFill>
                <a:latin typeface="Times New Roman" pitchFamily="18" charset="0"/>
                <a:cs typeface="Times New Roman" pitchFamily="18" charset="0"/>
              </a:rPr>
              <a:t>Описание игры:</a:t>
            </a:r>
          </a:p>
          <a:p>
            <a:pPr algn="just"/>
            <a:r>
              <a:rPr lang="ru-RU" sz="1500" dirty="0" smtClean="0">
                <a:solidFill>
                  <a:srgbClr val="7030A0"/>
                </a:solidFill>
                <a:latin typeface="Times New Roman" pitchFamily="18" charset="0"/>
                <a:cs typeface="Times New Roman" pitchFamily="18" charset="0"/>
              </a:rPr>
              <a:t>Логопед вызывает водящего и говорит ему на ухо пару слогов. Ребенок вслух повторяет. </a:t>
            </a:r>
          </a:p>
          <a:p>
            <a:pPr algn="just"/>
            <a:r>
              <a:rPr lang="ru-RU" sz="1500" dirty="0" smtClean="0">
                <a:solidFill>
                  <a:srgbClr val="7030A0"/>
                </a:solidFill>
                <a:latin typeface="Times New Roman" pitchFamily="18" charset="0"/>
                <a:cs typeface="Times New Roman" pitchFamily="18" charset="0"/>
              </a:rPr>
              <a:t>Каждый раз, после того как водящий и логопед произнесут очередную пару слогов, дети указывают одинаковые они или разные. Для того чтобы логопед мог контролировать реакцию каждого ребенка, он предлагает на одинаковые слоги поднимать зеленый кружок, на разные слоги поднимать красный кружок.</a:t>
            </a:r>
          </a:p>
          <a:p>
            <a:pPr algn="just"/>
            <a:endParaRPr lang="ru-RU" sz="1500" dirty="0" smtClean="0">
              <a:solidFill>
                <a:srgbClr val="7030A0"/>
              </a:solidFill>
              <a:latin typeface="Times New Roman" pitchFamily="18" charset="0"/>
              <a:cs typeface="Times New Roman" pitchFamily="18" charset="0"/>
            </a:endParaRPr>
          </a:p>
          <a:p>
            <a:pPr algn="just"/>
            <a:endParaRPr lang="ru-RU" sz="1500" dirty="0" smtClean="0">
              <a:solidFill>
                <a:srgbClr val="7030A0"/>
              </a:solidFill>
              <a:latin typeface="Times New Roman" pitchFamily="18" charset="0"/>
              <a:cs typeface="Times New Roman" pitchFamily="18" charset="0"/>
            </a:endParaRPr>
          </a:p>
          <a:p>
            <a:pPr algn="ctr"/>
            <a:endParaRPr lang="ru-RU" sz="1500" dirty="0" smtClean="0">
              <a:solidFill>
                <a:srgbClr val="7030A0"/>
              </a:solidFill>
              <a:latin typeface="Times New Roman" pitchFamily="18" charset="0"/>
              <a:cs typeface="Times New Roman" pitchFamily="18" charset="0"/>
            </a:endParaRPr>
          </a:p>
          <a:p>
            <a:endParaRPr lang="ru-RU" sz="1600" dirty="0" smtClean="0">
              <a:solidFill>
                <a:srgbClr val="7030A0"/>
              </a:solidFill>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600" dirty="0" smtClean="0">
              <a:solidFill>
                <a:srgbClr val="7030A0"/>
              </a:solidFill>
              <a:latin typeface="Times New Roman" pitchFamily="18" charset="0"/>
              <a:cs typeface="Times New Roman" pitchFamily="18" charset="0"/>
            </a:endParaRPr>
          </a:p>
          <a:p>
            <a:pPr>
              <a:buFont typeface="Arial" pitchFamily="34" charset="0"/>
              <a:buChar char="•"/>
            </a:pPr>
            <a:endParaRPr lang="ru-RU" sz="1500" dirty="0" smtClean="0">
              <a:solidFill>
                <a:srgbClr val="7030A0"/>
              </a:solidFill>
              <a:latin typeface="Times New Roman" pitchFamily="18" charset="0"/>
              <a:cs typeface="Times New Roman" pitchFamily="18" charset="0"/>
            </a:endParaRPr>
          </a:p>
        </p:txBody>
      </p:sp>
      <p:pic>
        <p:nvPicPr>
          <p:cNvPr id="14340" name="Picture 4" descr="http://ddu122.minsk.edu.by/be/sm_full.aspx?guid=7953"/>
          <p:cNvPicPr>
            <a:picLocks noChangeAspect="1" noChangeArrowheads="1"/>
          </p:cNvPicPr>
          <p:nvPr/>
        </p:nvPicPr>
        <p:blipFill>
          <a:blip r:embed="rId6"/>
          <a:srcRect/>
          <a:stretch>
            <a:fillRect/>
          </a:stretch>
        </p:blipFill>
        <p:spPr bwMode="auto">
          <a:xfrm>
            <a:off x="5214942" y="1500174"/>
            <a:ext cx="1141203" cy="2000264"/>
          </a:xfrm>
          <a:prstGeom prst="rect">
            <a:avLst/>
          </a:prstGeom>
          <a:noFill/>
        </p:spPr>
      </p:pic>
      <p:pic>
        <p:nvPicPr>
          <p:cNvPr id="14342" name="Picture 6" descr="https://cdn3.vectorstock.com/i/1000x1000/66/12/little-girl-waving-hand-vector-15486612.jpg"/>
          <p:cNvPicPr>
            <a:picLocks noChangeAspect="1" noChangeArrowheads="1"/>
          </p:cNvPicPr>
          <p:nvPr/>
        </p:nvPicPr>
        <p:blipFill>
          <a:blip r:embed="rId7" cstate="print">
            <a:clrChange>
              <a:clrFrom>
                <a:srgbClr val="FFFFFF"/>
              </a:clrFrom>
              <a:clrTo>
                <a:srgbClr val="FFFFFF">
                  <a:alpha val="0"/>
                </a:srgbClr>
              </a:clrTo>
            </a:clrChange>
          </a:blip>
          <a:srcRect b="7562"/>
          <a:stretch>
            <a:fillRect/>
          </a:stretch>
        </p:blipFill>
        <p:spPr bwMode="auto">
          <a:xfrm>
            <a:off x="6858016" y="1571612"/>
            <a:ext cx="1285884" cy="1833918"/>
          </a:xfrm>
          <a:prstGeom prst="rect">
            <a:avLst/>
          </a:prstGeom>
          <a:noFill/>
        </p:spPr>
      </p:pic>
      <p:pic>
        <p:nvPicPr>
          <p:cNvPr id="14344" name="Picture 8" descr="https://cdn5.vectorstock.com/i/1000x1000/20/69/cute-boy-cartoon-vector-16702069.jpg"/>
          <p:cNvPicPr>
            <a:picLocks noChangeAspect="1" noChangeArrowheads="1"/>
          </p:cNvPicPr>
          <p:nvPr/>
        </p:nvPicPr>
        <p:blipFill>
          <a:blip r:embed="rId8" cstate="print">
            <a:clrChange>
              <a:clrFrom>
                <a:srgbClr val="FFFFFF"/>
              </a:clrFrom>
              <a:clrTo>
                <a:srgbClr val="FFFFFF">
                  <a:alpha val="0"/>
                </a:srgbClr>
              </a:clrTo>
            </a:clrChange>
          </a:blip>
          <a:srcRect r="17690" b="8256"/>
          <a:stretch>
            <a:fillRect/>
          </a:stretch>
        </p:blipFill>
        <p:spPr bwMode="auto">
          <a:xfrm>
            <a:off x="8105475" y="1571612"/>
            <a:ext cx="1038525" cy="1785950"/>
          </a:xfrm>
          <a:prstGeom prst="rect">
            <a:avLst/>
          </a:prstGeom>
          <a:noFill/>
        </p:spPr>
      </p:pic>
      <p:sp>
        <p:nvSpPr>
          <p:cNvPr id="20" name="Овальная выноска 19"/>
          <p:cNvSpPr/>
          <p:nvPr/>
        </p:nvSpPr>
        <p:spPr>
          <a:xfrm>
            <a:off x="4000496" y="3786190"/>
            <a:ext cx="1143008" cy="571504"/>
          </a:xfrm>
          <a:prstGeom prst="wedgeEllipseCallout">
            <a:avLst>
              <a:gd name="adj1" fmla="val -39461"/>
              <a:gd name="adj2" fmla="val 8737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7030A0"/>
                </a:solidFill>
              </a:rPr>
              <a:t>Ба-ба;</a:t>
            </a:r>
          </a:p>
          <a:p>
            <a:r>
              <a:rPr lang="ru-RU" dirty="0" smtClean="0">
                <a:solidFill>
                  <a:srgbClr val="7030A0"/>
                </a:solidFill>
              </a:rPr>
              <a:t>Па-ба</a:t>
            </a:r>
            <a:endParaRPr lang="ru-RU" dirty="0">
              <a:solidFill>
                <a:srgbClr val="7030A0"/>
              </a:solidFill>
            </a:endParaRPr>
          </a:p>
        </p:txBody>
      </p:sp>
      <p:pic>
        <p:nvPicPr>
          <p:cNvPr id="21" name="Picture 4" descr="http://ddu122.minsk.edu.by/be/sm_full.aspx?guid=7953"/>
          <p:cNvPicPr>
            <a:picLocks noChangeAspect="1" noChangeArrowheads="1"/>
          </p:cNvPicPr>
          <p:nvPr/>
        </p:nvPicPr>
        <p:blipFill>
          <a:blip r:embed="rId6"/>
          <a:srcRect/>
          <a:stretch>
            <a:fillRect/>
          </a:stretch>
        </p:blipFill>
        <p:spPr bwMode="auto">
          <a:xfrm>
            <a:off x="3000364" y="4000504"/>
            <a:ext cx="1141203" cy="2000264"/>
          </a:xfrm>
          <a:prstGeom prst="rect">
            <a:avLst/>
          </a:prstGeom>
          <a:noFill/>
        </p:spPr>
      </p:pic>
      <p:sp>
        <p:nvSpPr>
          <p:cNvPr id="22" name="Овальная выноска 21"/>
          <p:cNvSpPr/>
          <p:nvPr/>
        </p:nvSpPr>
        <p:spPr>
          <a:xfrm>
            <a:off x="6143636" y="1214422"/>
            <a:ext cx="1143008" cy="571504"/>
          </a:xfrm>
          <a:prstGeom prst="wedgeEllipseCallout">
            <a:avLst>
              <a:gd name="adj1" fmla="val -39461"/>
              <a:gd name="adj2" fmla="val 87376"/>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7030A0"/>
                </a:solidFill>
              </a:rPr>
              <a:t>Ба-ба;</a:t>
            </a:r>
          </a:p>
          <a:p>
            <a:r>
              <a:rPr lang="ru-RU" dirty="0" smtClean="0">
                <a:solidFill>
                  <a:srgbClr val="7030A0"/>
                </a:solidFill>
              </a:rPr>
              <a:t>Ба-ба</a:t>
            </a:r>
            <a:endParaRPr lang="ru-RU" dirty="0">
              <a:solidFill>
                <a:srgbClr val="7030A0"/>
              </a:solidFill>
            </a:endParaRPr>
          </a:p>
        </p:txBody>
      </p:sp>
      <p:pic>
        <p:nvPicPr>
          <p:cNvPr id="23" name="Picture 6" descr="https://cdn3.vectorstock.com/i/1000x1000/66/12/little-girl-waving-hand-vector-15486612.jpg"/>
          <p:cNvPicPr>
            <a:picLocks noChangeAspect="1" noChangeArrowheads="1"/>
          </p:cNvPicPr>
          <p:nvPr/>
        </p:nvPicPr>
        <p:blipFill>
          <a:blip r:embed="rId7" cstate="print">
            <a:clrChange>
              <a:clrFrom>
                <a:srgbClr val="FFFFFF"/>
              </a:clrFrom>
              <a:clrTo>
                <a:srgbClr val="FFFFFF">
                  <a:alpha val="0"/>
                </a:srgbClr>
              </a:clrTo>
            </a:clrChange>
          </a:blip>
          <a:srcRect b="7562"/>
          <a:stretch>
            <a:fillRect/>
          </a:stretch>
        </p:blipFill>
        <p:spPr bwMode="auto">
          <a:xfrm>
            <a:off x="5000628" y="4071942"/>
            <a:ext cx="1285884" cy="1833918"/>
          </a:xfrm>
          <a:prstGeom prst="rect">
            <a:avLst/>
          </a:prstGeom>
          <a:noFill/>
        </p:spPr>
      </p:pic>
      <p:pic>
        <p:nvPicPr>
          <p:cNvPr id="24" name="Picture 8" descr="https://cdn5.vectorstock.com/i/1000x1000/20/69/cute-boy-cartoon-vector-16702069.jpg"/>
          <p:cNvPicPr>
            <a:picLocks noChangeAspect="1" noChangeArrowheads="1"/>
          </p:cNvPicPr>
          <p:nvPr/>
        </p:nvPicPr>
        <p:blipFill>
          <a:blip r:embed="rId8" cstate="print">
            <a:clrChange>
              <a:clrFrom>
                <a:srgbClr val="FFFFFF"/>
              </a:clrFrom>
              <a:clrTo>
                <a:srgbClr val="FFFFFF">
                  <a:alpha val="0"/>
                </a:srgbClr>
              </a:clrTo>
            </a:clrChange>
          </a:blip>
          <a:srcRect r="17690" b="8256"/>
          <a:stretch>
            <a:fillRect/>
          </a:stretch>
        </p:blipFill>
        <p:spPr bwMode="auto">
          <a:xfrm>
            <a:off x="6215074" y="4000504"/>
            <a:ext cx="1038525" cy="1785950"/>
          </a:xfrm>
          <a:prstGeom prst="rect">
            <a:avLst/>
          </a:prstGeom>
          <a:noFill/>
        </p:spPr>
      </p:pic>
      <p:pic>
        <p:nvPicPr>
          <p:cNvPr id="14346" name="Picture 10" descr="https://a2b2.ru/storage/images/person/1648/section/16352/13666_1407031556420128.jpeg"/>
          <p:cNvPicPr>
            <a:picLocks noChangeAspect="1" noChangeArrowheads="1"/>
          </p:cNvPicPr>
          <p:nvPr/>
        </p:nvPicPr>
        <p:blipFill>
          <a:blip r:embed="rId9" cstate="print">
            <a:clrChange>
              <a:clrFrom>
                <a:srgbClr val="FEFEFE"/>
              </a:clrFrom>
              <a:clrTo>
                <a:srgbClr val="FEFEFE">
                  <a:alpha val="0"/>
                </a:srgbClr>
              </a:clrTo>
            </a:clrChange>
          </a:blip>
          <a:srcRect r="66667"/>
          <a:stretch>
            <a:fillRect/>
          </a:stretch>
        </p:blipFill>
        <p:spPr bwMode="auto">
          <a:xfrm>
            <a:off x="5929322" y="3929066"/>
            <a:ext cx="285752" cy="610795"/>
          </a:xfrm>
          <a:prstGeom prst="rect">
            <a:avLst/>
          </a:prstGeom>
          <a:noFill/>
        </p:spPr>
      </p:pic>
      <p:pic>
        <p:nvPicPr>
          <p:cNvPr id="25" name="Picture 10" descr="https://a2b2.ru/storage/images/person/1648/section/16352/13666_1407031556420128.jpeg"/>
          <p:cNvPicPr>
            <a:picLocks noChangeAspect="1" noChangeArrowheads="1"/>
          </p:cNvPicPr>
          <p:nvPr/>
        </p:nvPicPr>
        <p:blipFill>
          <a:blip r:embed="rId9" cstate="print">
            <a:clrChange>
              <a:clrFrom>
                <a:srgbClr val="FEFEFE"/>
              </a:clrFrom>
              <a:clrTo>
                <a:srgbClr val="FEFEFE">
                  <a:alpha val="0"/>
                </a:srgbClr>
              </a:clrTo>
            </a:clrChange>
          </a:blip>
          <a:srcRect r="66667"/>
          <a:stretch>
            <a:fillRect/>
          </a:stretch>
        </p:blipFill>
        <p:spPr bwMode="auto">
          <a:xfrm rot="20520531">
            <a:off x="6259986" y="4090161"/>
            <a:ext cx="285752" cy="610795"/>
          </a:xfrm>
          <a:prstGeom prst="rect">
            <a:avLst/>
          </a:prstGeom>
          <a:noFill/>
        </p:spPr>
      </p:pic>
      <p:pic>
        <p:nvPicPr>
          <p:cNvPr id="14348" name="Picture 12" descr="https://a2b2.ru/storage/images/person/1648/section/16352/13666_1407031556420128.jpeg"/>
          <p:cNvPicPr>
            <a:picLocks noChangeAspect="1" noChangeArrowheads="1"/>
          </p:cNvPicPr>
          <p:nvPr/>
        </p:nvPicPr>
        <p:blipFill>
          <a:blip r:embed="rId10" cstate="print">
            <a:clrChange>
              <a:clrFrom>
                <a:srgbClr val="FEFEFE"/>
              </a:clrFrom>
              <a:clrTo>
                <a:srgbClr val="FEFEFE">
                  <a:alpha val="0"/>
                </a:srgbClr>
              </a:clrTo>
            </a:clrChange>
          </a:blip>
          <a:srcRect l="34375" t="4386" r="34375" b="7895"/>
          <a:stretch>
            <a:fillRect/>
          </a:stretch>
        </p:blipFill>
        <p:spPr bwMode="auto">
          <a:xfrm>
            <a:off x="7786710" y="1428736"/>
            <a:ext cx="285752" cy="571504"/>
          </a:xfrm>
          <a:prstGeom prst="rect">
            <a:avLst/>
          </a:prstGeom>
          <a:noFill/>
        </p:spPr>
      </p:pic>
      <p:pic>
        <p:nvPicPr>
          <p:cNvPr id="27" name="Picture 12" descr="https://a2b2.ru/storage/images/person/1648/section/16352/13666_1407031556420128.jpeg"/>
          <p:cNvPicPr>
            <a:picLocks noChangeAspect="1" noChangeArrowheads="1"/>
          </p:cNvPicPr>
          <p:nvPr/>
        </p:nvPicPr>
        <p:blipFill>
          <a:blip r:embed="rId10" cstate="print">
            <a:clrChange>
              <a:clrFrom>
                <a:srgbClr val="FEFEFE"/>
              </a:clrFrom>
              <a:clrTo>
                <a:srgbClr val="FEFEFE">
                  <a:alpha val="0"/>
                </a:srgbClr>
              </a:clrTo>
            </a:clrChange>
          </a:blip>
          <a:srcRect l="34375" t="4386" r="34375" b="7895"/>
          <a:stretch>
            <a:fillRect/>
          </a:stretch>
        </p:blipFill>
        <p:spPr bwMode="auto">
          <a:xfrm rot="20037188">
            <a:off x="8141092" y="1670169"/>
            <a:ext cx="285752" cy="57150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214290"/>
            <a:ext cx="8501122" cy="1500198"/>
          </a:xfrm>
        </p:spPr>
        <p:txBody>
          <a:bodyPr>
            <a:noAutofit/>
          </a:bodyPr>
          <a:lstStyle/>
          <a:p>
            <a:r>
              <a:rPr lang="en-US" sz="2800" b="1" dirty="0" smtClean="0">
                <a:solidFill>
                  <a:srgbClr val="7030A0"/>
                </a:solidFill>
                <a:latin typeface="Times New Roman" pitchFamily="18" charset="0"/>
                <a:cs typeface="Times New Roman" pitchFamily="18" charset="0"/>
              </a:rPr>
              <a:t>V</a:t>
            </a:r>
            <a:r>
              <a:rPr lang="ru-RU" sz="2800" b="1" dirty="0" smtClean="0">
                <a:solidFill>
                  <a:srgbClr val="7030A0"/>
                </a:solidFill>
                <a:latin typeface="Times New Roman" pitchFamily="18" charset="0"/>
                <a:cs typeface="Times New Roman" pitchFamily="18" charset="0"/>
              </a:rPr>
              <a:t> 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«Дифференциация фонем, уточнение артикуляции звука с опорой на восприятие и ощущения.»</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1285861"/>
            <a:ext cx="3643338" cy="3308598"/>
          </a:xfrm>
          <a:prstGeom prst="rect">
            <a:avLst/>
          </a:prstGeom>
          <a:noFill/>
        </p:spPr>
        <p:txBody>
          <a:bodyPr wrap="square" rtlCol="0">
            <a:spAutoFit/>
          </a:bodyPr>
          <a:lstStyle/>
          <a:p>
            <a:r>
              <a:rPr lang="ru-RU"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различение изолированных звуков, связанных с конкретными образами.</a:t>
            </a:r>
          </a:p>
          <a:p>
            <a:endParaRPr lang="ru-RU" sz="1600"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Предлагаемые игры:</a:t>
            </a:r>
          </a:p>
          <a:p>
            <a:pPr>
              <a:buFont typeface="Arial" pitchFamily="34" charset="0"/>
              <a:buChar char="•"/>
            </a:pPr>
            <a:r>
              <a:rPr lang="ru-RU" sz="1600" b="1" i="1" dirty="0" smtClean="0">
                <a:solidFill>
                  <a:srgbClr val="7030A0"/>
                </a:solidFill>
              </a:rPr>
              <a:t>  </a:t>
            </a:r>
            <a:r>
              <a:rPr lang="ru-RU" dirty="0" smtClean="0">
                <a:solidFill>
                  <a:srgbClr val="7030A0"/>
                </a:solidFill>
                <a:latin typeface="Times New Roman" pitchFamily="18" charset="0"/>
                <a:cs typeface="Times New Roman" pitchFamily="18" charset="0"/>
              </a:rPr>
              <a:t>«Медведица и медвежонок»</a:t>
            </a:r>
          </a:p>
          <a:p>
            <a:pPr>
              <a:buFont typeface="Arial" pitchFamily="34" charset="0"/>
              <a:buChar char="•"/>
            </a:pPr>
            <a:r>
              <a:rPr lang="ru-RU" dirty="0" smtClean="0">
                <a:solidFill>
                  <a:srgbClr val="7030A0"/>
                </a:solidFill>
                <a:latin typeface="Times New Roman" pitchFamily="18" charset="0"/>
                <a:cs typeface="Times New Roman" pitchFamily="18" charset="0"/>
              </a:rPr>
              <a:t> «Охотники»</a:t>
            </a:r>
          </a:p>
          <a:p>
            <a:pPr>
              <a:buFont typeface="Arial" pitchFamily="34" charset="0"/>
              <a:buChar char="•"/>
            </a:pPr>
            <a:r>
              <a:rPr lang="ru-RU" dirty="0" smtClean="0">
                <a:solidFill>
                  <a:srgbClr val="7030A0"/>
                </a:solidFill>
                <a:latin typeface="Times New Roman" pitchFamily="18" charset="0"/>
                <a:cs typeface="Times New Roman" pitchFamily="18" charset="0"/>
              </a:rPr>
              <a:t> «Песни леса»</a:t>
            </a:r>
          </a:p>
          <a:p>
            <a:pPr>
              <a:buFont typeface="Arial" pitchFamily="34" charset="0"/>
              <a:buChar char="•"/>
            </a:pPr>
            <a:r>
              <a:rPr lang="ru-RU" dirty="0" smtClean="0">
                <a:solidFill>
                  <a:srgbClr val="7030A0"/>
                </a:solidFill>
              </a:rPr>
              <a:t> </a:t>
            </a:r>
            <a:r>
              <a:rPr lang="ru-RU" dirty="0" smtClean="0">
                <a:solidFill>
                  <a:srgbClr val="7030A0"/>
                </a:solidFill>
                <a:latin typeface="Times New Roman" pitchFamily="18" charset="0"/>
                <a:cs typeface="Times New Roman" pitchFamily="18" charset="0"/>
              </a:rPr>
              <a:t>«Звуковые символы».</a:t>
            </a:r>
          </a:p>
          <a:p>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sz="1500" dirty="0" smtClean="0">
              <a:solidFill>
                <a:srgbClr val="7030A0"/>
              </a:solidFill>
              <a:latin typeface="Times New Roman" pitchFamily="18" charset="0"/>
              <a:cs typeface="Times New Roman" pitchFamily="18" charset="0"/>
            </a:endParaRPr>
          </a:p>
        </p:txBody>
      </p:sp>
      <p:pic>
        <p:nvPicPr>
          <p:cNvPr id="14" name="Picture 6" descr="https://cdn3.vectorstock.com/i/1000x1000/66/12/little-girl-waving-hand-vector-15486612.jpg"/>
          <p:cNvPicPr>
            <a:picLocks noChangeAspect="1" noChangeArrowheads="1"/>
          </p:cNvPicPr>
          <p:nvPr/>
        </p:nvPicPr>
        <p:blipFill>
          <a:blip r:embed="rId6" cstate="print">
            <a:clrChange>
              <a:clrFrom>
                <a:srgbClr val="FFFFFF"/>
              </a:clrFrom>
              <a:clrTo>
                <a:srgbClr val="FFFFFF">
                  <a:alpha val="0"/>
                </a:srgbClr>
              </a:clrTo>
            </a:clrChange>
          </a:blip>
          <a:srcRect b="7562"/>
          <a:stretch>
            <a:fillRect/>
          </a:stretch>
        </p:blipFill>
        <p:spPr bwMode="auto">
          <a:xfrm>
            <a:off x="4714876" y="1907710"/>
            <a:ext cx="1357322" cy="1935803"/>
          </a:xfrm>
          <a:prstGeom prst="rect">
            <a:avLst/>
          </a:prstGeom>
          <a:noFill/>
        </p:spPr>
      </p:pic>
      <p:pic>
        <p:nvPicPr>
          <p:cNvPr id="15" name="Picture 8" descr="https://cdn5.vectorstock.com/i/1000x1000/20/69/cute-boy-cartoon-vector-16702069.jpg"/>
          <p:cNvPicPr>
            <a:picLocks noChangeAspect="1" noChangeArrowheads="1"/>
          </p:cNvPicPr>
          <p:nvPr/>
        </p:nvPicPr>
        <p:blipFill>
          <a:blip r:embed="rId7" cstate="print">
            <a:clrChange>
              <a:clrFrom>
                <a:srgbClr val="FFFFFF"/>
              </a:clrFrom>
              <a:clrTo>
                <a:srgbClr val="FFFFFF">
                  <a:alpha val="0"/>
                </a:srgbClr>
              </a:clrTo>
            </a:clrChange>
          </a:blip>
          <a:srcRect r="17690" b="8256"/>
          <a:stretch>
            <a:fillRect/>
          </a:stretch>
        </p:blipFill>
        <p:spPr bwMode="auto">
          <a:xfrm>
            <a:off x="6357950" y="4714884"/>
            <a:ext cx="1038525" cy="1785950"/>
          </a:xfrm>
          <a:prstGeom prst="rect">
            <a:avLst/>
          </a:prstGeom>
          <a:noFill/>
        </p:spPr>
      </p:pic>
      <p:pic>
        <p:nvPicPr>
          <p:cNvPr id="12300" name="Picture 12" descr="https://i.pinimg.com/736x/44/e8/39/44e839930e7d0a36024a62f425fa885d.jpg"/>
          <p:cNvPicPr>
            <a:picLocks noChangeAspect="1" noChangeArrowheads="1"/>
          </p:cNvPicPr>
          <p:nvPr/>
        </p:nvPicPr>
        <p:blipFill>
          <a:blip r:embed="rId8" cstate="print">
            <a:clrChange>
              <a:clrFrom>
                <a:srgbClr val="FFFFFF"/>
              </a:clrFrom>
              <a:clrTo>
                <a:srgbClr val="FFFFFF">
                  <a:alpha val="0"/>
                </a:srgbClr>
              </a:clrTo>
            </a:clrChange>
          </a:blip>
          <a:srcRect r="47803" b="8149"/>
          <a:stretch>
            <a:fillRect/>
          </a:stretch>
        </p:blipFill>
        <p:spPr bwMode="auto">
          <a:xfrm>
            <a:off x="2571736" y="4357694"/>
            <a:ext cx="1000132" cy="2178429"/>
          </a:xfrm>
          <a:prstGeom prst="rect">
            <a:avLst/>
          </a:prstGeom>
          <a:noFill/>
        </p:spPr>
      </p:pic>
      <p:pic>
        <p:nvPicPr>
          <p:cNvPr id="12304" name="Picture 16" descr="https://sun9-83.userapi.com/impg/c857216/v857216862/149eb2/rkkJLPDwLXM.jpg?size=544x604&amp;quality=96&amp;sign=96b06fb92853151c0de42c0404970b71&amp;type=album"/>
          <p:cNvPicPr>
            <a:picLocks noChangeAspect="1" noChangeArrowheads="1"/>
          </p:cNvPicPr>
          <p:nvPr/>
        </p:nvPicPr>
        <p:blipFill>
          <a:blip r:embed="rId9">
            <a:clrChange>
              <a:clrFrom>
                <a:srgbClr val="FDFDFD"/>
              </a:clrFrom>
              <a:clrTo>
                <a:srgbClr val="FDFDFD">
                  <a:alpha val="0"/>
                </a:srgbClr>
              </a:clrTo>
            </a:clrChange>
          </a:blip>
          <a:srcRect l="28573" r="24998"/>
          <a:stretch>
            <a:fillRect/>
          </a:stretch>
        </p:blipFill>
        <p:spPr bwMode="auto">
          <a:xfrm>
            <a:off x="7643834" y="1285860"/>
            <a:ext cx="1065082" cy="2547040"/>
          </a:xfrm>
          <a:prstGeom prst="rect">
            <a:avLst/>
          </a:prstGeom>
          <a:noFill/>
        </p:spPr>
      </p:pic>
      <p:pic>
        <p:nvPicPr>
          <p:cNvPr id="26" name="Picture 16" descr="https://sun9-83.userapi.com/impg/c857216/v857216862/149eb2/rkkJLPDwLXM.jpg?size=544x604&amp;quality=96&amp;sign=96b06fb92853151c0de42c0404970b71&amp;type=album"/>
          <p:cNvPicPr>
            <a:picLocks noChangeAspect="1" noChangeArrowheads="1"/>
          </p:cNvPicPr>
          <p:nvPr/>
        </p:nvPicPr>
        <p:blipFill>
          <a:blip r:embed="rId10" cstate="print">
            <a:clrChange>
              <a:clrFrom>
                <a:srgbClr val="FDFDFD"/>
              </a:clrFrom>
              <a:clrTo>
                <a:srgbClr val="FDFDFD">
                  <a:alpha val="0"/>
                </a:srgbClr>
              </a:clrTo>
            </a:clrChange>
          </a:blip>
          <a:srcRect l="28571" r="17857"/>
          <a:stretch>
            <a:fillRect/>
          </a:stretch>
        </p:blipFill>
        <p:spPr bwMode="auto">
          <a:xfrm>
            <a:off x="7929586" y="4357694"/>
            <a:ext cx="1071570" cy="2220882"/>
          </a:xfrm>
          <a:prstGeom prst="rect">
            <a:avLst/>
          </a:prstGeom>
          <a:noFill/>
        </p:spPr>
      </p:pic>
      <p:pic>
        <p:nvPicPr>
          <p:cNvPr id="27" name="Picture 16" descr="https://sun9-83.userapi.com/impg/c857216/v857216862/149eb2/rkkJLPDwLXM.jpg?size=544x604&amp;quality=96&amp;sign=96b06fb92853151c0de42c0404970b71&amp;type=album"/>
          <p:cNvPicPr>
            <a:picLocks noChangeAspect="1" noChangeArrowheads="1"/>
          </p:cNvPicPr>
          <p:nvPr/>
        </p:nvPicPr>
        <p:blipFill>
          <a:blip r:embed="rId10" cstate="print">
            <a:clrChange>
              <a:clrFrom>
                <a:srgbClr val="FDFDFD"/>
              </a:clrFrom>
              <a:clrTo>
                <a:srgbClr val="FDFDFD">
                  <a:alpha val="0"/>
                </a:srgbClr>
              </a:clrTo>
            </a:clrChange>
          </a:blip>
          <a:srcRect l="28571" r="25000"/>
          <a:stretch>
            <a:fillRect/>
          </a:stretch>
        </p:blipFill>
        <p:spPr bwMode="auto">
          <a:xfrm>
            <a:off x="4643438" y="4357694"/>
            <a:ext cx="928694" cy="2220882"/>
          </a:xfrm>
          <a:prstGeom prst="rect">
            <a:avLst/>
          </a:prstGeom>
          <a:noFill/>
        </p:spPr>
      </p:pic>
      <p:sp>
        <p:nvSpPr>
          <p:cNvPr id="28" name="Капля 27"/>
          <p:cNvSpPr/>
          <p:nvPr/>
        </p:nvSpPr>
        <p:spPr>
          <a:xfrm rot="5400000">
            <a:off x="3758701" y="3599357"/>
            <a:ext cx="764705" cy="1138372"/>
          </a:xfrm>
          <a:prstGeom prst="teardrop">
            <a:avLst>
              <a:gd name="adj" fmla="val 11587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smtClean="0">
                <a:solidFill>
                  <a:srgbClr val="7030A0"/>
                </a:solidFill>
                <a:latin typeface="Times New Roman" pitchFamily="18" charset="0"/>
                <a:cs typeface="Times New Roman" pitchFamily="18" charset="0"/>
              </a:rPr>
              <a:t>И-и-и</a:t>
            </a:r>
            <a:endParaRPr lang="ru-RU" sz="1400" b="1" dirty="0">
              <a:solidFill>
                <a:srgbClr val="7030A0"/>
              </a:solidFill>
              <a:latin typeface="Times New Roman" pitchFamily="18" charset="0"/>
              <a:cs typeface="Times New Roman" pitchFamily="18" charset="0"/>
            </a:endParaRPr>
          </a:p>
        </p:txBody>
      </p:sp>
      <p:pic>
        <p:nvPicPr>
          <p:cNvPr id="12306" name="Picture 18" descr="https://online.ts2009.com/mediaWiki/images/archive/1/1e/20150827135951%21Helpmode1.jpg"/>
          <p:cNvPicPr>
            <a:picLocks noChangeAspect="1" noChangeArrowheads="1"/>
          </p:cNvPicPr>
          <p:nvPr/>
        </p:nvPicPr>
        <p:blipFill>
          <a:blip r:embed="rId11" cstate="print"/>
          <a:srcRect t="5769" r="3733" b="20940"/>
          <a:stretch>
            <a:fillRect/>
          </a:stretch>
        </p:blipFill>
        <p:spPr bwMode="auto">
          <a:xfrm>
            <a:off x="5786447" y="1928802"/>
            <a:ext cx="781593" cy="428627"/>
          </a:xfrm>
          <a:prstGeom prst="rect">
            <a:avLst/>
          </a:prstGeom>
          <a:noFill/>
        </p:spPr>
      </p:pic>
      <p:sp>
        <p:nvSpPr>
          <p:cNvPr id="31" name="Капля 30"/>
          <p:cNvSpPr/>
          <p:nvPr/>
        </p:nvSpPr>
        <p:spPr>
          <a:xfrm rot="5400000">
            <a:off x="6901973" y="956151"/>
            <a:ext cx="764705" cy="1138372"/>
          </a:xfrm>
          <a:prstGeom prst="teardrop">
            <a:avLst>
              <a:gd name="adj" fmla="val 11587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smtClean="0">
                <a:solidFill>
                  <a:srgbClr val="7030A0"/>
                </a:solidFill>
                <a:latin typeface="Times New Roman" pitchFamily="18" charset="0"/>
                <a:cs typeface="Times New Roman" pitchFamily="18" charset="0"/>
              </a:rPr>
              <a:t>У-у-у-у</a:t>
            </a:r>
            <a:endParaRPr lang="ru-RU" sz="1400" b="1" dirty="0">
              <a:solidFill>
                <a:srgbClr val="7030A0"/>
              </a:solidFill>
              <a:latin typeface="Times New Roman" pitchFamily="18" charset="0"/>
              <a:cs typeface="Times New Roman" pitchFamily="18" charset="0"/>
            </a:endParaRPr>
          </a:p>
        </p:txBody>
      </p:sp>
      <p:pic>
        <p:nvPicPr>
          <p:cNvPr id="12310" name="Picture 22" descr="https://budetezdorovy.ru/wp-content/uploads/2015/12/fugl_tittel.jpg"/>
          <p:cNvPicPr>
            <a:picLocks noChangeAspect="1" noChangeArrowheads="1"/>
          </p:cNvPicPr>
          <p:nvPr/>
        </p:nvPicPr>
        <p:blipFill>
          <a:blip r:embed="rId12" cstate="print"/>
          <a:srcRect/>
          <a:stretch>
            <a:fillRect/>
          </a:stretch>
        </p:blipFill>
        <p:spPr bwMode="auto">
          <a:xfrm rot="509841">
            <a:off x="3571868" y="4786322"/>
            <a:ext cx="665450" cy="495692"/>
          </a:xfrm>
          <a:prstGeom prst="rect">
            <a:avLst/>
          </a:prstGeom>
          <a:noFill/>
        </p:spPr>
      </p:pic>
      <p:sp>
        <p:nvSpPr>
          <p:cNvPr id="34" name="Капля 33"/>
          <p:cNvSpPr/>
          <p:nvPr/>
        </p:nvSpPr>
        <p:spPr>
          <a:xfrm rot="5400000">
            <a:off x="7044849" y="3599357"/>
            <a:ext cx="764705" cy="1138372"/>
          </a:xfrm>
          <a:prstGeom prst="teardrop">
            <a:avLst>
              <a:gd name="adj" fmla="val 11587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b="1" dirty="0" smtClean="0">
                <a:solidFill>
                  <a:srgbClr val="7030A0"/>
                </a:solidFill>
                <a:latin typeface="Times New Roman" pitchFamily="18" charset="0"/>
                <a:cs typeface="Times New Roman" pitchFamily="18" charset="0"/>
              </a:rPr>
              <a:t>А-а-а</a:t>
            </a:r>
            <a:endParaRPr lang="ru-RU" sz="1400" b="1" dirty="0">
              <a:solidFill>
                <a:srgbClr val="7030A0"/>
              </a:solidFill>
              <a:latin typeface="Times New Roman" pitchFamily="18" charset="0"/>
              <a:cs typeface="Times New Roman" pitchFamily="18" charset="0"/>
            </a:endParaRPr>
          </a:p>
        </p:txBody>
      </p:sp>
      <p:pic>
        <p:nvPicPr>
          <p:cNvPr id="12312" name="Picture 24" descr="https://avatars.mds.yandex.net/get-altay/1025206/2a000001628883bfedfbd1d6028ed7f962d6/XXL"/>
          <p:cNvPicPr>
            <a:picLocks noChangeAspect="1" noChangeArrowheads="1"/>
          </p:cNvPicPr>
          <p:nvPr/>
        </p:nvPicPr>
        <p:blipFill>
          <a:blip r:embed="rId13" cstate="print"/>
          <a:srcRect/>
          <a:stretch>
            <a:fillRect/>
          </a:stretch>
        </p:blipFill>
        <p:spPr bwMode="auto">
          <a:xfrm rot="20447339">
            <a:off x="6148091" y="4779794"/>
            <a:ext cx="475734" cy="65389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214290"/>
            <a:ext cx="8501122" cy="1500198"/>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885831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6" name="TextBox 15"/>
          <p:cNvSpPr txBox="1"/>
          <p:nvPr/>
        </p:nvSpPr>
        <p:spPr>
          <a:xfrm>
            <a:off x="642910" y="857233"/>
            <a:ext cx="4286280" cy="3539430"/>
          </a:xfrm>
          <a:prstGeom prst="rect">
            <a:avLst/>
          </a:prstGeom>
          <a:noFill/>
        </p:spPr>
        <p:txBody>
          <a:bodyPr wrap="square" rtlCol="0">
            <a:spAutoFit/>
          </a:bodyPr>
          <a:lstStyle/>
          <a:p>
            <a:pPr algn="just"/>
            <a:r>
              <a:rPr lang="ru-RU" sz="1600" b="1" dirty="0" smtClean="0">
                <a:solidFill>
                  <a:srgbClr val="7030A0"/>
                </a:solidFill>
                <a:latin typeface="Times New Roman" pitchFamily="18" charset="0"/>
                <a:cs typeface="Times New Roman" pitchFamily="18" charset="0"/>
              </a:rPr>
              <a:t>Оборудование: </a:t>
            </a:r>
            <a:r>
              <a:rPr lang="ru-RU" sz="1600" dirty="0" smtClean="0">
                <a:solidFill>
                  <a:srgbClr val="7030A0"/>
                </a:solidFill>
                <a:latin typeface="Times New Roman" pitchFamily="18" charset="0"/>
                <a:cs typeface="Times New Roman" pitchFamily="18" charset="0"/>
              </a:rPr>
              <a:t>отсутствует</a:t>
            </a:r>
          </a:p>
          <a:p>
            <a:pPr algn="just"/>
            <a:r>
              <a:rPr lang="ru-RU" sz="1600" b="1" dirty="0" smtClean="0">
                <a:solidFill>
                  <a:srgbClr val="7030A0"/>
                </a:solidFill>
                <a:latin typeface="Times New Roman" pitchFamily="18" charset="0"/>
                <a:cs typeface="Times New Roman" pitchFamily="18" charset="0"/>
              </a:rPr>
              <a:t>Описание игры: </a:t>
            </a:r>
            <a:r>
              <a:rPr lang="ru-RU" sz="1600" dirty="0" smtClean="0">
                <a:solidFill>
                  <a:srgbClr val="7030A0"/>
                </a:solidFill>
                <a:latin typeface="Times New Roman" pitchFamily="18" charset="0"/>
                <a:cs typeface="Times New Roman" pitchFamily="18" charset="0"/>
              </a:rPr>
              <a:t>логопед учит ребенка показывать летящую птицу (ладонь одной руки накладывается тыльной стороной на другую, большие пальцы перекрещиваются, остальные пальцы одновременно прогибаются назад и сгибаются вперёд). Птица «летит», пока логопед </a:t>
            </a:r>
            <a:r>
              <a:rPr lang="ru-RU" sz="1600" smtClean="0">
                <a:solidFill>
                  <a:srgbClr val="7030A0"/>
                </a:solidFill>
                <a:latin typeface="Times New Roman" pitchFamily="18" charset="0"/>
                <a:cs typeface="Times New Roman" pitchFamily="18" charset="0"/>
              </a:rPr>
              <a:t>произносит звуки, </a:t>
            </a:r>
            <a:r>
              <a:rPr lang="ru-RU" sz="1600" dirty="0" smtClean="0">
                <a:solidFill>
                  <a:srgbClr val="7030A0"/>
                </a:solidFill>
                <a:latin typeface="Times New Roman" pitchFamily="18" charset="0"/>
                <a:cs typeface="Times New Roman" pitchFamily="18" charset="0"/>
              </a:rPr>
              <a:t>и замирает, когда произносится заданный звук. Эту игру можно предложить во время пальчиковой гимнастики на занятии знакомства со звуком или его дифференциации с другими звуками. В зависимости от темы занятия меняется выделяемый звук и его окружение. </a:t>
            </a:r>
            <a:endParaRPr lang="ru-RU" sz="1600"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Игра</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r>
              <a:rPr lang="ru-RU" sz="2800" b="1" dirty="0" smtClean="0">
                <a:solidFill>
                  <a:srgbClr val="7030A0"/>
                </a:solidFill>
              </a:rPr>
              <a:t>Полёт птицы</a:t>
            </a: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10242" name="Picture 2" descr="http://defectus.ru/Palciki/ptica.jpg"/>
          <p:cNvPicPr>
            <a:picLocks noChangeAspect="1" noChangeArrowheads="1"/>
          </p:cNvPicPr>
          <p:nvPr/>
        </p:nvPicPr>
        <p:blipFill>
          <a:blip r:embed="rId6">
            <a:clrChange>
              <a:clrFrom>
                <a:srgbClr val="FFFFFF"/>
              </a:clrFrom>
              <a:clrTo>
                <a:srgbClr val="FFFFFF">
                  <a:alpha val="0"/>
                </a:srgbClr>
              </a:clrTo>
            </a:clrChange>
          </a:blip>
          <a:srcRect b="2500"/>
          <a:stretch>
            <a:fillRect/>
          </a:stretch>
        </p:blipFill>
        <p:spPr bwMode="auto">
          <a:xfrm>
            <a:off x="4802140" y="1357298"/>
            <a:ext cx="4341860" cy="27860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1714488"/>
          </a:xfrm>
        </p:spPr>
        <p:txBody>
          <a:bodyPr>
            <a:noAutofit/>
          </a:bodyPr>
          <a:lstStyle/>
          <a:p>
            <a:r>
              <a:rPr lang="en-US" sz="2800" b="1" dirty="0" smtClean="0">
                <a:solidFill>
                  <a:srgbClr val="7030A0"/>
                </a:solidFill>
                <a:latin typeface="Times New Roman" pitchFamily="18" charset="0"/>
                <a:cs typeface="Times New Roman" pitchFamily="18" charset="0"/>
              </a:rPr>
              <a:t>VI</a:t>
            </a:r>
            <a:r>
              <a:rPr lang="ru-RU" sz="2800" b="1" dirty="0" smtClean="0">
                <a:solidFill>
                  <a:srgbClr val="7030A0"/>
                </a:solidFill>
                <a:latin typeface="Times New Roman" pitchFamily="18" charset="0"/>
                <a:cs typeface="Times New Roman" pitchFamily="18" charset="0"/>
              </a:rPr>
              <a:t> 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a:t>
            </a:r>
            <a:r>
              <a:rPr lang="ru-RU" sz="2800" b="1" dirty="0" smtClean="0">
                <a:solidFill>
                  <a:srgbClr val="7030A0"/>
                </a:solidFill>
              </a:rPr>
              <a:t>Развитие навыков элементарного звукового анализа.</a:t>
            </a:r>
            <a:r>
              <a:rPr lang="ru-RU" sz="2800" b="1" dirty="0" smtClean="0">
                <a:solidFill>
                  <a:srgbClr val="7030A0"/>
                </a:solidFill>
                <a:latin typeface="Times New Roman" pitchFamily="18" charset="0"/>
                <a:cs typeface="Times New Roman" pitchFamily="18" charset="0"/>
              </a:rPr>
              <a:t>»</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857364"/>
            <a:ext cx="3500462" cy="2714644"/>
          </a:xfrm>
        </p:spPr>
        <p:txBody>
          <a:bodyPr>
            <a:normAutofit/>
          </a:bodyPr>
          <a:lstStyle/>
          <a:p>
            <a:pPr algn="just"/>
            <a:r>
              <a:rPr lang="ru-RU" sz="1500" dirty="0" smtClean="0">
                <a:solidFill>
                  <a:srgbClr val="7030A0"/>
                </a:solidFill>
                <a:latin typeface="Times New Roman" pitchFamily="18" charset="0"/>
                <a:cs typeface="Times New Roman" pitchFamily="18" charset="0"/>
              </a:rPr>
              <a:t> </a:t>
            </a: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sp>
        <p:nvSpPr>
          <p:cNvPr id="14" name="Прямоугольник 13"/>
          <p:cNvSpPr/>
          <p:nvPr/>
        </p:nvSpPr>
        <p:spPr>
          <a:xfrm>
            <a:off x="428596" y="1357298"/>
            <a:ext cx="3929090" cy="4031873"/>
          </a:xfrm>
          <a:prstGeom prst="rect">
            <a:avLst/>
          </a:prstGeom>
        </p:spPr>
        <p:txBody>
          <a:bodyPr wrap="square">
            <a:spAutoFit/>
          </a:bodyPr>
          <a:lstStyle/>
          <a:p>
            <a:r>
              <a:rPr lang="ru-RU" b="1" dirty="0" smtClean="0">
                <a:solidFill>
                  <a:srgbClr val="7030A0"/>
                </a:solidFill>
                <a:latin typeface="Times New Roman" pitchFamily="18" charset="0"/>
                <a:cs typeface="Times New Roman" pitchFamily="18" charset="0"/>
              </a:rPr>
              <a:t>Цель: </a:t>
            </a:r>
            <a:r>
              <a:rPr lang="ru-RU" dirty="0" smtClean="0">
                <a:solidFill>
                  <a:srgbClr val="7030A0"/>
                </a:solidFill>
                <a:latin typeface="Times New Roman" pitchFamily="18" charset="0"/>
                <a:cs typeface="Times New Roman" pitchFamily="18" charset="0"/>
              </a:rPr>
              <a:t>формирование у детей навыков элементарного анализа.</a:t>
            </a:r>
          </a:p>
          <a:p>
            <a:endParaRPr lang="ru-RU" sz="1600" dirty="0" smtClean="0">
              <a:solidFill>
                <a:srgbClr val="7030A0"/>
              </a:solidFill>
              <a:latin typeface="Times New Roman" pitchFamily="18" charset="0"/>
              <a:cs typeface="Times New Roman" pitchFamily="18" charset="0"/>
            </a:endParaRPr>
          </a:p>
          <a:p>
            <a:r>
              <a:rPr lang="ru-RU" sz="1600" b="1" dirty="0" smtClean="0">
                <a:solidFill>
                  <a:srgbClr val="7030A0"/>
                </a:solidFill>
                <a:latin typeface="Times New Roman" pitchFamily="18" charset="0"/>
                <a:cs typeface="Times New Roman" pitchFamily="18" charset="0"/>
              </a:rPr>
              <a:t>Предлагаемые игры:</a:t>
            </a:r>
          </a:p>
          <a:p>
            <a:pPr algn="ctr"/>
            <a:endParaRPr lang="ru-RU" sz="1600" b="1" dirty="0" smtClean="0">
              <a:solidFill>
                <a:srgbClr val="7030A0"/>
              </a:solidFill>
              <a:latin typeface="Times New Roman" pitchFamily="18" charset="0"/>
              <a:cs typeface="Times New Roman" pitchFamily="18" charset="0"/>
            </a:endParaRPr>
          </a:p>
          <a:p>
            <a:pPr>
              <a:buFont typeface="Arial" pitchFamily="34" charset="0"/>
              <a:buChar char="•"/>
            </a:pPr>
            <a:r>
              <a:rPr lang="ru-RU" sz="1600" b="1" dirty="0" smtClean="0">
                <a:solidFill>
                  <a:srgbClr val="7030A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 Слово можно прошагать».</a:t>
            </a:r>
          </a:p>
          <a:p>
            <a:pPr>
              <a:buFont typeface="Arial" pitchFamily="34" charset="0"/>
              <a:buChar char="•"/>
            </a:pPr>
            <a:r>
              <a:rPr lang="ru-RU" sz="1600" b="1" dirty="0" smtClean="0">
                <a:solidFill>
                  <a:srgbClr val="7030A0"/>
                </a:solidFill>
                <a:latin typeface="Times New Roman" pitchFamily="18" charset="0"/>
                <a:cs typeface="Times New Roman" pitchFamily="18" charset="0"/>
              </a:rPr>
              <a:t> </a:t>
            </a:r>
            <a:r>
              <a:rPr lang="ru-RU" dirty="0" smtClean="0">
                <a:solidFill>
                  <a:srgbClr val="7030A0"/>
                </a:solidFill>
                <a:latin typeface="Times New Roman" pitchFamily="18" charset="0"/>
                <a:cs typeface="Times New Roman" pitchFamily="18" charset="0"/>
              </a:rPr>
              <a:t>« Сосчитай, не ошибись».</a:t>
            </a:r>
          </a:p>
          <a:p>
            <a:pPr>
              <a:buFont typeface="Arial" pitchFamily="34" charset="0"/>
              <a:buChar char="•"/>
            </a:pPr>
            <a:r>
              <a:rPr lang="ru-RU" dirty="0" smtClean="0">
                <a:solidFill>
                  <a:srgbClr val="7030A0"/>
                </a:solidFill>
                <a:latin typeface="Times New Roman" pitchFamily="18" charset="0"/>
                <a:cs typeface="Times New Roman" pitchFamily="18" charset="0"/>
              </a:rPr>
              <a:t> « Ветерок».</a:t>
            </a:r>
          </a:p>
          <a:p>
            <a:pPr>
              <a:buFont typeface="Arial" pitchFamily="34" charset="0"/>
              <a:buChar char="•"/>
            </a:pPr>
            <a:r>
              <a:rPr lang="ru-RU" dirty="0" smtClean="0">
                <a:solidFill>
                  <a:srgbClr val="7030A0"/>
                </a:solidFill>
                <a:latin typeface="Times New Roman" pitchFamily="18" charset="0"/>
                <a:cs typeface="Times New Roman" pitchFamily="18" charset="0"/>
              </a:rPr>
              <a:t> « Зеркало».</a:t>
            </a:r>
          </a:p>
          <a:p>
            <a:pPr>
              <a:buFont typeface="Arial" pitchFamily="34" charset="0"/>
              <a:buChar char="•"/>
            </a:pPr>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lgn="ctr"/>
            <a:endParaRPr lang="en-US" sz="1600" b="1" dirty="0" smtClean="0">
              <a:solidFill>
                <a:srgbClr val="7030A0"/>
              </a:solidFill>
              <a:latin typeface="Times New Roman" pitchFamily="18" charset="0"/>
              <a:cs typeface="Times New Roman" pitchFamily="18" charset="0"/>
            </a:endParaRPr>
          </a:p>
          <a:p>
            <a:pPr>
              <a:buFont typeface="Arial" pitchFamily="34" charset="0"/>
              <a:buChar char="•"/>
            </a:pPr>
            <a:endParaRPr lang="ru-RU" dirty="0">
              <a:solidFill>
                <a:srgbClr val="7030A0"/>
              </a:solidFill>
            </a:endParaRPr>
          </a:p>
        </p:txBody>
      </p:sp>
      <p:sp>
        <p:nvSpPr>
          <p:cNvPr id="15" name="Прямоугольник 14"/>
          <p:cNvSpPr/>
          <p:nvPr/>
        </p:nvSpPr>
        <p:spPr>
          <a:xfrm rot="742988">
            <a:off x="2374044" y="3469219"/>
            <a:ext cx="3239594" cy="1838986"/>
          </a:xfrm>
          <a:prstGeom prst="rect">
            <a:avLst/>
          </a:prstGeom>
          <a:solidFill>
            <a:schemeClr val="bg1"/>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7030A0"/>
                </a:solidFill>
                <a:latin typeface="Times New Roman" pitchFamily="18" charset="0"/>
                <a:cs typeface="Times New Roman" pitchFamily="18" charset="0"/>
              </a:rPr>
              <a:t>ва</a:t>
            </a:r>
            <a:endParaRPr lang="ru-RU" sz="9600" b="1" dirty="0">
              <a:latin typeface="Times New Roman" pitchFamily="18" charset="0"/>
              <a:cs typeface="Times New Roman" pitchFamily="18" charset="0"/>
            </a:endParaRPr>
          </a:p>
        </p:txBody>
      </p:sp>
      <p:sp>
        <p:nvSpPr>
          <p:cNvPr id="16" name="Прямоугольник 15"/>
          <p:cNvSpPr/>
          <p:nvPr/>
        </p:nvSpPr>
        <p:spPr>
          <a:xfrm rot="732826">
            <a:off x="3822042" y="3031250"/>
            <a:ext cx="3175822" cy="1706091"/>
          </a:xfrm>
          <a:prstGeom prst="rect">
            <a:avLst/>
          </a:prstGeom>
          <a:solidFill>
            <a:schemeClr val="bg1"/>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b="1" dirty="0" smtClean="0">
                <a:solidFill>
                  <a:srgbClr val="7030A0"/>
                </a:solidFill>
                <a:latin typeface="Times New Roman" pitchFamily="18" charset="0"/>
                <a:cs typeface="Times New Roman" pitchFamily="18" charset="0"/>
              </a:rPr>
              <a:t>ро</a:t>
            </a:r>
            <a:endParaRPr lang="ru-RU" sz="9600" b="1" dirty="0">
              <a:latin typeface="Times New Roman" pitchFamily="18" charset="0"/>
              <a:cs typeface="Times New Roman" pitchFamily="18" charset="0"/>
            </a:endParaRPr>
          </a:p>
        </p:txBody>
      </p:sp>
      <p:sp>
        <p:nvSpPr>
          <p:cNvPr id="17" name="Прямоугольник 16"/>
          <p:cNvSpPr/>
          <p:nvPr/>
        </p:nvSpPr>
        <p:spPr>
          <a:xfrm rot="703309">
            <a:off x="5074846" y="2807993"/>
            <a:ext cx="3175308" cy="1425193"/>
          </a:xfrm>
          <a:prstGeom prst="rect">
            <a:avLst/>
          </a:prstGeom>
          <a:solidFill>
            <a:schemeClr val="bg1"/>
          </a:solidFill>
          <a:ln>
            <a:no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К                   </a:t>
            </a:r>
            <a:r>
              <a:rPr lang="ru-RU" sz="9600" b="1" dirty="0" smtClean="0">
                <a:solidFill>
                  <a:srgbClr val="7030A0"/>
                </a:solidFill>
                <a:latin typeface="Times New Roman" pitchFamily="18" charset="0"/>
                <a:cs typeface="Times New Roman" pitchFamily="18" charset="0"/>
              </a:rPr>
              <a:t>Ко</a:t>
            </a:r>
            <a:endParaRPr lang="ru-RU" sz="9600" b="1" dirty="0">
              <a:latin typeface="Times New Roman" pitchFamily="18" charset="0"/>
              <a:cs typeface="Times New Roman" pitchFamily="18" charset="0"/>
            </a:endParaRPr>
          </a:p>
        </p:txBody>
      </p:sp>
      <p:pic>
        <p:nvPicPr>
          <p:cNvPr id="8196" name="Picture 4" descr="https://cmates.blob.core.windows.net/cmmaterial/image_2020_10_10_15_40_52_61.jpeg"/>
          <p:cNvPicPr>
            <a:picLocks noChangeAspect="1" noChangeArrowheads="1"/>
          </p:cNvPicPr>
          <p:nvPr/>
        </p:nvPicPr>
        <p:blipFill>
          <a:blip r:embed="rId6">
            <a:clrChange>
              <a:clrFrom>
                <a:srgbClr val="FFFFFF"/>
              </a:clrFrom>
              <a:clrTo>
                <a:srgbClr val="FFFFFF">
                  <a:alpha val="0"/>
                </a:srgbClr>
              </a:clrTo>
            </a:clrChange>
          </a:blip>
          <a:srcRect l="35943" t="6787" r="36501" b="10067"/>
          <a:stretch>
            <a:fillRect/>
          </a:stretch>
        </p:blipFill>
        <p:spPr bwMode="auto">
          <a:xfrm rot="1320719">
            <a:off x="7250713" y="854763"/>
            <a:ext cx="1279325" cy="2725519"/>
          </a:xfrm>
          <a:prstGeom prst="rect">
            <a:avLst/>
          </a:prstGeom>
          <a:noFill/>
          <a:scene3d>
            <a:camera prst="obliqueTopRight"/>
            <a:lightRig rig="threePt" dir="t"/>
          </a:scene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285776"/>
            <a:ext cx="9144020" cy="7143776"/>
          </a:xfrm>
          <a:prstGeom prst="rect">
            <a:avLst/>
          </a:prstGeom>
          <a:noFill/>
        </p:spPr>
      </p:pic>
      <p:sp>
        <p:nvSpPr>
          <p:cNvPr id="2" name="Заголовок 1"/>
          <p:cNvSpPr>
            <a:spLocks noGrp="1"/>
          </p:cNvSpPr>
          <p:nvPr>
            <p:ph type="ctrTitle"/>
          </p:nvPr>
        </p:nvSpPr>
        <p:spPr>
          <a:xfrm>
            <a:off x="214282" y="0"/>
            <a:ext cx="8501122" cy="1357298"/>
          </a:xfrm>
        </p:spPr>
        <p:txBody>
          <a:bodyPr>
            <a:noAutofit/>
          </a:bodyPr>
          <a:lstStyle/>
          <a:p>
            <a:r>
              <a:rPr lang="ru-RU" sz="2800" b="1" dirty="0" smtClean="0">
                <a:solidFill>
                  <a:srgbClr val="7030A0"/>
                </a:solidFill>
                <a:latin typeface="Times New Roman" pitchFamily="18" charset="0"/>
                <a:cs typeface="Times New Roman" pitchFamily="18" charset="0"/>
              </a:rPr>
              <a:t>Игра</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«Раздели слова на слоги»</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285860"/>
            <a:ext cx="3286148" cy="3571900"/>
          </a:xfrm>
        </p:spPr>
        <p:txBody>
          <a:bodyPr>
            <a:normAutofit/>
          </a:bodyPr>
          <a:lstStyle/>
          <a:p>
            <a:pPr algn="just"/>
            <a:r>
              <a:rPr lang="ru-RU" sz="2000" dirty="0" smtClean="0">
                <a:solidFill>
                  <a:srgbClr val="7030A0"/>
                </a:solidFill>
                <a:latin typeface="Times New Roman" pitchFamily="18" charset="0"/>
                <a:cs typeface="Times New Roman" pitchFamily="18" charset="0"/>
              </a:rPr>
              <a:t> </a:t>
            </a:r>
            <a:r>
              <a:rPr lang="ru-RU" sz="1600" b="1" dirty="0" smtClean="0">
                <a:solidFill>
                  <a:srgbClr val="7030A0"/>
                </a:solidFill>
                <a:latin typeface="Times New Roman" pitchFamily="18" charset="0"/>
                <a:cs typeface="Times New Roman" pitchFamily="18" charset="0"/>
              </a:rPr>
              <a:t>Оборудование:</a:t>
            </a:r>
            <a:r>
              <a:rPr lang="ru-RU" sz="1600" dirty="0" smtClean="0">
                <a:solidFill>
                  <a:srgbClr val="7030A0"/>
                </a:solidFill>
                <a:latin typeface="Times New Roman" pitchFamily="18" charset="0"/>
                <a:cs typeface="Times New Roman" pitchFamily="18" charset="0"/>
              </a:rPr>
              <a:t> полотно с карманами и наборы картинок, схемы – обозначения способов деления слов на слоги.</a:t>
            </a:r>
          </a:p>
          <a:p>
            <a:pPr algn="just"/>
            <a:r>
              <a:rPr lang="ru-RU" sz="1500" b="1" dirty="0" smtClean="0">
                <a:solidFill>
                  <a:srgbClr val="7030A0"/>
                </a:solidFill>
                <a:latin typeface="Times New Roman" pitchFamily="18" charset="0"/>
                <a:cs typeface="Times New Roman" pitchFamily="18" charset="0"/>
              </a:rPr>
              <a:t>Описание игры: </a:t>
            </a:r>
            <a:r>
              <a:rPr lang="ru-RU" sz="1500" dirty="0" smtClean="0">
                <a:solidFill>
                  <a:srgbClr val="7030A0"/>
                </a:solidFill>
                <a:latin typeface="Times New Roman" pitchFamily="18" charset="0"/>
                <a:cs typeface="Times New Roman" pitchFamily="18" charset="0"/>
              </a:rPr>
              <a:t>Педагог предлагает ребёнку картинки. Ребёнок рассматривает картинки, делит слова на слоги выбранным способом, размещает на наборном полотне в соответствии с количеством слогов в слове.</a:t>
            </a:r>
          </a:p>
          <a:p>
            <a:pPr algn="just"/>
            <a:endParaRPr lang="ru-RU" sz="3500" dirty="0" smtClean="0">
              <a:solidFill>
                <a:srgbClr val="7030A0"/>
              </a:solidFill>
              <a:latin typeface="Times New Roman" pitchFamily="18" charset="0"/>
              <a:cs typeface="Times New Roman" pitchFamily="18" charset="0"/>
            </a:endParaRPr>
          </a:p>
          <a:p>
            <a:pPr algn="just"/>
            <a:endParaRPr lang="ru-RU" sz="25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500570"/>
            <a:ext cx="2428860" cy="2357430"/>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357158" y="1142984"/>
            <a:ext cx="4000528"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
        <p:nvSpPr>
          <p:cNvPr id="12" name="Заголовок 1"/>
          <p:cNvSpPr txBox="1">
            <a:spLocks/>
          </p:cNvSpPr>
          <p:nvPr/>
        </p:nvSpPr>
        <p:spPr>
          <a:xfrm>
            <a:off x="214282" y="285728"/>
            <a:ext cx="8501122" cy="928694"/>
          </a:xfrm>
          <a:prstGeom prst="rect">
            <a:avLst/>
          </a:prstGeom>
        </p:spPr>
        <p:txBody>
          <a:bodyPr vert="horz" lIns="91440" tIns="45720" rIns="91440" bIns="45720" rtlCol="0" anchor="ctr">
            <a:noAutofit/>
          </a:bodyPr>
          <a:lstStyle/>
          <a:p>
            <a:pPr algn="ctr">
              <a:spcBef>
                <a:spcPct val="0"/>
              </a:spcBef>
            </a:pP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t/>
            </a:r>
            <a:br>
              <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Times New Roman" pitchFamily="18" charset="0"/>
              </a:rPr>
            </a:br>
            <a:endParaRPr kumimoji="0" lang="ru-RU" sz="2800" b="1" i="0" u="none" strike="noStrike" kern="1200" cap="none" spc="0" normalizeH="0" baseline="0" noProof="0" dirty="0">
              <a:ln>
                <a:noFill/>
              </a:ln>
              <a:solidFill>
                <a:srgbClr val="7030A0"/>
              </a:solidFill>
              <a:effectLst/>
              <a:uLnTx/>
              <a:uFillTx/>
              <a:latin typeface="Times New Roman" pitchFamily="18" charset="0"/>
              <a:ea typeface="+mj-ea"/>
              <a:cs typeface="Times New Roman" pitchFamily="18" charset="0"/>
            </a:endParaRPr>
          </a:p>
        </p:txBody>
      </p:sp>
      <p:pic>
        <p:nvPicPr>
          <p:cNvPr id="6152" name="Picture 8" descr="https://cdn.groupprice.ru/products/001/076/586/original_5whu23t3bzza.jpg"/>
          <p:cNvPicPr>
            <a:picLocks noChangeAspect="1" noChangeArrowheads="1"/>
          </p:cNvPicPr>
          <p:nvPr/>
        </p:nvPicPr>
        <p:blipFill>
          <a:blip r:embed="rId6"/>
          <a:srcRect l="19298" t="-1754" r="12281"/>
          <a:stretch>
            <a:fillRect/>
          </a:stretch>
        </p:blipFill>
        <p:spPr bwMode="auto">
          <a:xfrm>
            <a:off x="4143372" y="1142984"/>
            <a:ext cx="3766507" cy="5601472"/>
          </a:xfrm>
          <a:prstGeom prst="rect">
            <a:avLst/>
          </a:prstGeom>
          <a:noFill/>
          <a:effectLst>
            <a:softEdge rad="317500"/>
          </a:effectLst>
        </p:spPr>
      </p:pic>
      <p:pic>
        <p:nvPicPr>
          <p:cNvPr id="22" name="Рисунок 21" descr="https://www.demindfulnessschool.nl/wp-content/uploads/2017/07/Fotolia_116028360_M.jpg"/>
          <p:cNvPicPr/>
          <p:nvPr/>
        </p:nvPicPr>
        <p:blipFill>
          <a:blip r:embed="rId7" cstate="print">
            <a:clrChange>
              <a:clrFrom>
                <a:srgbClr val="FFFFFF"/>
              </a:clrFrom>
              <a:clrTo>
                <a:srgbClr val="FFFFFF">
                  <a:alpha val="0"/>
                </a:srgbClr>
              </a:clrTo>
            </a:clrChange>
          </a:blip>
          <a:srcRect l="10855" r="15231" b="12804"/>
          <a:stretch>
            <a:fillRect/>
          </a:stretch>
        </p:blipFill>
        <p:spPr bwMode="auto">
          <a:xfrm rot="21287800">
            <a:off x="4813642" y="2167735"/>
            <a:ext cx="571504" cy="628641"/>
          </a:xfrm>
          <a:prstGeom prst="rect">
            <a:avLst/>
          </a:prstGeom>
          <a:noFill/>
          <a:ln w="9525">
            <a:noFill/>
            <a:miter lim="800000"/>
            <a:headEnd/>
            <a:tailEnd/>
          </a:ln>
        </p:spPr>
      </p:pic>
      <p:pic>
        <p:nvPicPr>
          <p:cNvPr id="23" name="Рисунок 22" descr="https://prv1.lori-images.net/zhenskie-ruki-izobrazhayut-razmer-0001855441-preview.jpg"/>
          <p:cNvPicPr/>
          <p:nvPr/>
        </p:nvPicPr>
        <p:blipFill>
          <a:blip r:embed="rId8" cstate="print">
            <a:clrChange>
              <a:clrFrom>
                <a:srgbClr val="FFFFFF"/>
              </a:clrFrom>
              <a:clrTo>
                <a:srgbClr val="FFFFFF">
                  <a:alpha val="0"/>
                </a:srgbClr>
              </a:clrTo>
            </a:clrChange>
          </a:blip>
          <a:srcRect l="22485" t="6861" r="29767" b="79893"/>
          <a:stretch>
            <a:fillRect/>
          </a:stretch>
        </p:blipFill>
        <p:spPr bwMode="auto">
          <a:xfrm rot="19897090">
            <a:off x="4883215" y="2649130"/>
            <a:ext cx="376786" cy="202416"/>
          </a:xfrm>
          <a:prstGeom prst="rect">
            <a:avLst/>
          </a:prstGeom>
          <a:noFill/>
          <a:ln w="9525">
            <a:noFill/>
            <a:miter lim="800000"/>
            <a:headEnd/>
            <a:tailEnd/>
          </a:ln>
        </p:spPr>
      </p:pic>
      <p:pic>
        <p:nvPicPr>
          <p:cNvPr id="24" name="Рисунок 23" descr="https://i.pinimg.com/originals/c9/28/e9/c928e97e1333a7887ff402fc3087859b.jpg"/>
          <p:cNvPicPr/>
          <p:nvPr/>
        </p:nvPicPr>
        <p:blipFill>
          <a:blip r:embed="rId9" cstate="print">
            <a:clrChange>
              <a:clrFrom>
                <a:srgbClr val="FFFFFF"/>
              </a:clrFrom>
              <a:clrTo>
                <a:srgbClr val="FFFFFF">
                  <a:alpha val="0"/>
                </a:srgbClr>
              </a:clrTo>
            </a:clrChange>
          </a:blip>
          <a:srcRect l="25618" t="9856" r="24695" b="9856"/>
          <a:stretch>
            <a:fillRect/>
          </a:stretch>
        </p:blipFill>
        <p:spPr bwMode="auto">
          <a:xfrm>
            <a:off x="4929190" y="2928934"/>
            <a:ext cx="357190" cy="628324"/>
          </a:xfrm>
          <a:prstGeom prst="rect">
            <a:avLst/>
          </a:prstGeom>
          <a:noFill/>
          <a:ln w="9525">
            <a:noFill/>
            <a:miter lim="800000"/>
            <a:headEnd/>
            <a:tailEnd/>
          </a:ln>
        </p:spPr>
      </p:pic>
      <p:pic>
        <p:nvPicPr>
          <p:cNvPr id="25" name="Рисунок 24" descr="https://papik.pro/uploads/posts/2021-09/1630673442_15-papik-pro-p-detskie-nozhki-risunok-15.png"/>
          <p:cNvPicPr/>
          <p:nvPr/>
        </p:nvPicPr>
        <p:blipFill>
          <a:blip r:embed="rId10" cstate="print"/>
          <a:srcRect/>
          <a:stretch>
            <a:fillRect/>
          </a:stretch>
        </p:blipFill>
        <p:spPr bwMode="auto">
          <a:xfrm rot="20753571">
            <a:off x="5084253" y="3694843"/>
            <a:ext cx="496563" cy="596006"/>
          </a:xfrm>
          <a:prstGeom prst="rect">
            <a:avLst/>
          </a:prstGeom>
          <a:noFill/>
          <a:ln w="9525">
            <a:noFill/>
            <a:miter lim="800000"/>
            <a:headEnd/>
            <a:tailEnd/>
          </a:ln>
        </p:spPr>
      </p:pic>
      <p:sp>
        <p:nvSpPr>
          <p:cNvPr id="26" name="TextBox 25"/>
          <p:cNvSpPr txBox="1"/>
          <p:nvPr/>
        </p:nvSpPr>
        <p:spPr>
          <a:xfrm rot="21447130">
            <a:off x="5292697" y="1824719"/>
            <a:ext cx="301686" cy="369332"/>
          </a:xfrm>
          <a:prstGeom prst="rect">
            <a:avLst/>
          </a:prstGeom>
          <a:noFill/>
        </p:spPr>
        <p:txBody>
          <a:bodyPr wrap="square" rtlCol="0">
            <a:spAutoFit/>
          </a:bodyPr>
          <a:lstStyle/>
          <a:p>
            <a:r>
              <a:rPr lang="ru-RU" dirty="0" smtClean="0"/>
              <a:t>1</a:t>
            </a:r>
            <a:endParaRPr lang="ru-RU" dirty="0"/>
          </a:p>
        </p:txBody>
      </p:sp>
      <p:sp>
        <p:nvSpPr>
          <p:cNvPr id="27" name="TextBox 26"/>
          <p:cNvSpPr txBox="1"/>
          <p:nvPr/>
        </p:nvSpPr>
        <p:spPr>
          <a:xfrm>
            <a:off x="5742461" y="1821226"/>
            <a:ext cx="285752" cy="369332"/>
          </a:xfrm>
          <a:prstGeom prst="rect">
            <a:avLst/>
          </a:prstGeom>
          <a:noFill/>
        </p:spPr>
        <p:txBody>
          <a:bodyPr wrap="square" rtlCol="0">
            <a:spAutoFit/>
          </a:bodyPr>
          <a:lstStyle/>
          <a:p>
            <a:r>
              <a:rPr lang="ru-RU" dirty="0" smtClean="0"/>
              <a:t>2</a:t>
            </a:r>
            <a:endParaRPr lang="ru-RU" dirty="0"/>
          </a:p>
        </p:txBody>
      </p:sp>
      <p:sp>
        <p:nvSpPr>
          <p:cNvPr id="28" name="TextBox 27"/>
          <p:cNvSpPr txBox="1"/>
          <p:nvPr/>
        </p:nvSpPr>
        <p:spPr>
          <a:xfrm rot="21447130">
            <a:off x="6220598" y="1806894"/>
            <a:ext cx="301686" cy="369332"/>
          </a:xfrm>
          <a:prstGeom prst="rect">
            <a:avLst/>
          </a:prstGeom>
          <a:noFill/>
        </p:spPr>
        <p:txBody>
          <a:bodyPr wrap="square" rtlCol="0">
            <a:spAutoFit/>
          </a:bodyPr>
          <a:lstStyle/>
          <a:p>
            <a:r>
              <a:rPr lang="ru-RU" dirty="0" smtClean="0"/>
              <a:t>3</a:t>
            </a:r>
            <a:endParaRPr lang="ru-RU" dirty="0"/>
          </a:p>
        </p:txBody>
      </p:sp>
      <p:pic>
        <p:nvPicPr>
          <p:cNvPr id="6154" name="Picture 10" descr="https://printonic.ru/uploads/images/2016/02/20/img_56c8983cce649.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088738" y="2285992"/>
            <a:ext cx="631686" cy="357190"/>
          </a:xfrm>
          <a:prstGeom prst="rect">
            <a:avLst/>
          </a:prstGeom>
          <a:noFill/>
        </p:spPr>
      </p:pic>
      <p:pic>
        <p:nvPicPr>
          <p:cNvPr id="30" name="Рисунок 29" descr="https://avatars.mds.yandex.net/i?id=cb9d0cd48a642bbe0bae5eb345ef2808-5285824-images-thumbs&amp;n=13"/>
          <p:cNvPicPr/>
          <p:nvPr/>
        </p:nvPicPr>
        <p:blipFill>
          <a:blip r:embed="rId12" cstate="print">
            <a:clrChange>
              <a:clrFrom>
                <a:srgbClr val="F7F7F7"/>
              </a:clrFrom>
              <a:clrTo>
                <a:srgbClr val="F7F7F7">
                  <a:alpha val="0"/>
                </a:srgbClr>
              </a:clrTo>
            </a:clrChange>
          </a:blip>
          <a:srcRect l="11899" r="14874"/>
          <a:stretch>
            <a:fillRect/>
          </a:stretch>
        </p:blipFill>
        <p:spPr bwMode="auto">
          <a:xfrm rot="20711752">
            <a:off x="5327971" y="3057777"/>
            <a:ext cx="500066" cy="390513"/>
          </a:xfrm>
          <a:prstGeom prst="rect">
            <a:avLst/>
          </a:prstGeom>
          <a:noFill/>
          <a:ln w="9525">
            <a:noFill/>
            <a:miter lim="800000"/>
            <a:headEnd/>
            <a:tailEnd/>
          </a:ln>
        </p:spPr>
      </p:pic>
      <p:pic>
        <p:nvPicPr>
          <p:cNvPr id="6156" name="Picture 12" descr="https://www.kindpng.com/picc/m/678-6785839_emoticonos-whatsapp-png-png-download-transparent-png.png"/>
          <p:cNvPicPr>
            <a:picLocks noChangeAspect="1" noChangeArrowheads="1"/>
          </p:cNvPicPr>
          <p:nvPr/>
        </p:nvPicPr>
        <p:blipFill>
          <a:blip r:embed="rId13" cstate="print">
            <a:clrChange>
              <a:clrFrom>
                <a:srgbClr val="F7F7F7"/>
              </a:clrFrom>
              <a:clrTo>
                <a:srgbClr val="F7F7F7">
                  <a:alpha val="0"/>
                </a:srgbClr>
              </a:clrTo>
            </a:clrChange>
          </a:blip>
          <a:srcRect/>
          <a:stretch>
            <a:fillRect/>
          </a:stretch>
        </p:blipFill>
        <p:spPr bwMode="auto">
          <a:xfrm>
            <a:off x="5929322" y="3786190"/>
            <a:ext cx="474407" cy="3238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0"/>
            <a:ext cx="8501122" cy="642918"/>
          </a:xfrm>
        </p:spPr>
        <p:txBody>
          <a:bodyPr>
            <a:noAutofit/>
          </a:bodyPr>
          <a:lstStyle/>
          <a:p>
            <a:r>
              <a:rPr lang="ru-RU" sz="2800" b="1" dirty="0" smtClean="0">
                <a:solidFill>
                  <a:srgbClr val="7030A0"/>
                </a:solidFill>
                <a:latin typeface="Times New Roman" pitchFamily="18" charset="0"/>
                <a:cs typeface="Times New Roman" pitchFamily="18" charset="0"/>
              </a:rPr>
              <a:t>Вывод</a:t>
            </a: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786874" cy="3857652"/>
          </a:xfrm>
        </p:spPr>
        <p:txBody>
          <a:bodyPr>
            <a:normAutofit/>
          </a:bodyPr>
          <a:lstStyle/>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r>
              <a:rPr lang="ru-RU" sz="2000" dirty="0" smtClean="0">
                <a:solidFill>
                  <a:srgbClr val="7030A0"/>
                </a:solidFill>
                <a:latin typeface="Times New Roman" pitchFamily="18" charset="0"/>
                <a:cs typeface="Times New Roman" pitchFamily="18" charset="0"/>
              </a:rPr>
              <a:t>Использование дидактических игр повышает эффективность предупреждения и преодоления нарушений фонематических процессов, совершенствует речевые возможности дошкольников. Помогает проводить занятия интереснее и разнообразнее, оптимизирует процесс коррекции речи, что в дальнейшем поможет ребенку в освоении чтения и письма..</a:t>
            </a:r>
          </a:p>
          <a:p>
            <a:pPr algn="just"/>
            <a:r>
              <a:rPr lang="ru-RU" sz="2000" dirty="0" smtClean="0">
                <a:solidFill>
                  <a:srgbClr val="7030A0"/>
                </a:solidFill>
                <a:latin typeface="Times New Roman" pitchFamily="18" charset="0"/>
                <a:cs typeface="Times New Roman" pitchFamily="18" charset="0"/>
              </a:rPr>
              <a:t> </a:t>
            </a:r>
          </a:p>
          <a:p>
            <a:pPr algn="just"/>
            <a:r>
              <a:rPr lang="ru-RU" sz="2000" dirty="0" smtClean="0">
                <a:solidFill>
                  <a:srgbClr val="7030A0"/>
                </a:solidFill>
                <a:latin typeface="Times New Roman" pitchFamily="18" charset="0"/>
                <a:cs typeface="Times New Roman" pitchFamily="18" charset="0"/>
              </a:rPr>
              <a:t> </a:t>
            </a: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142844" y="714356"/>
            <a:ext cx="8786874"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685800" y="142852"/>
            <a:ext cx="7772400" cy="928694"/>
          </a:xfrm>
        </p:spPr>
        <p:txBody>
          <a:bodyPr>
            <a:normAutofit/>
          </a:bodyPr>
          <a:lstStyle/>
          <a:p>
            <a:r>
              <a:rPr lang="ru-RU" sz="4000" b="1" dirty="0" smtClean="0">
                <a:solidFill>
                  <a:srgbClr val="7030A0"/>
                </a:solidFill>
                <a:latin typeface="Times New Roman" pitchFamily="18" charset="0"/>
                <a:cs typeface="Times New Roman" pitchFamily="18" charset="0"/>
              </a:rPr>
              <a:t>Актуальность:</a:t>
            </a:r>
            <a:endParaRPr lang="ru-RU" sz="4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142984"/>
            <a:ext cx="8858312" cy="5572164"/>
          </a:xfrm>
        </p:spPr>
        <p:txBody>
          <a:bodyPr>
            <a:normAutofit/>
          </a:bodyPr>
          <a:lstStyle/>
          <a:p>
            <a:pPr algn="just"/>
            <a:r>
              <a:rPr lang="ru-RU" sz="1800" dirty="0" smtClean="0">
                <a:solidFill>
                  <a:srgbClr val="7030A0"/>
                </a:solidFill>
                <a:latin typeface="Times New Roman" pitchFamily="18" charset="0"/>
                <a:cs typeface="Times New Roman" pitchFamily="18" charset="0"/>
              </a:rPr>
              <a:t>Данная тема является актуальной как для логопедов, так и для педагогов в целом, поскольку своевременное и качественное формирование фонематических процессов является залогом четкого произнесения звуков, построения правильной слоговой структуры слов, основой овладения грамматическим строем языка, успешного освоения навыков письма и чтения.</a:t>
            </a:r>
          </a:p>
          <a:p>
            <a:pPr algn="just"/>
            <a:r>
              <a:rPr lang="ru-RU" sz="1800" dirty="0" smtClean="0">
                <a:solidFill>
                  <a:srgbClr val="7030A0"/>
                </a:solidFill>
                <a:latin typeface="Times New Roman" pitchFamily="18" charset="0"/>
                <a:cs typeface="Times New Roman" pitchFamily="18" charset="0"/>
              </a:rPr>
              <a:t>Разработка эффективных  методов преодоления нарушения фонематических процессов,  является одной из актуальнейших задач современной логопедии. Так как игра является ведущим видом детской деятельности, пришли к выводу, что использование дидактических игр улучшает восприятие звуков, способствует нормализации произношения, обеспечивает стойкие навыки фонематического анализа и синтеза, совершенствует внимание и память, повышает готовность к чтению и письму.</a:t>
            </a:r>
          </a:p>
          <a:p>
            <a:pPr algn="l"/>
            <a:endParaRPr lang="ru-RU" dirty="0" smtClean="0">
              <a:solidFill>
                <a:schemeClr val="tx1"/>
              </a:solidFill>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1" y="4456098"/>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9900FF"/>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9900FF"/>
                </a:solidFill>
                <a:latin typeface="Times New Roman" pitchFamily="18" charset="0"/>
                <a:cs typeface="Times New Roman" pitchFamily="18" charset="0"/>
              </a:rPr>
              <a:t>№1 п. Верховье»</a:t>
            </a:r>
            <a:endParaRPr lang="ru-RU" sz="1000" dirty="0">
              <a:ln>
                <a:solidFill>
                  <a:srgbClr val="9900CC"/>
                </a:solidFill>
              </a:ln>
              <a:solidFill>
                <a:srgbClr val="9900FF"/>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285776"/>
            <a:ext cx="9144020" cy="7143776"/>
          </a:xfrm>
          <a:prstGeom prst="rect">
            <a:avLst/>
          </a:prstGeom>
          <a:noFill/>
        </p:spPr>
      </p:pic>
      <p:sp>
        <p:nvSpPr>
          <p:cNvPr id="2" name="Заголовок 1"/>
          <p:cNvSpPr>
            <a:spLocks noGrp="1"/>
          </p:cNvSpPr>
          <p:nvPr>
            <p:ph type="ctrTitle"/>
          </p:nvPr>
        </p:nvSpPr>
        <p:spPr>
          <a:xfrm>
            <a:off x="214282" y="-428652"/>
            <a:ext cx="8501122" cy="785818"/>
          </a:xfrm>
        </p:spPr>
        <p:txBody>
          <a:bodyPr>
            <a:noAutofit/>
          </a:bodyPr>
          <a:lstStyle/>
          <a:p>
            <a:r>
              <a:rPr lang="ru-RU" sz="1600" b="1" dirty="0" smtClean="0">
                <a:solidFill>
                  <a:srgbClr val="7030A0"/>
                </a:solidFill>
                <a:latin typeface="Times New Roman" pitchFamily="18" charset="0"/>
                <a:cs typeface="Times New Roman" pitchFamily="18" charset="0"/>
              </a:rPr>
              <a:t>Список литературы</a:t>
            </a:r>
            <a:endParaRPr lang="ru-RU" sz="16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214290"/>
            <a:ext cx="8786874" cy="4500594"/>
          </a:xfrm>
        </p:spPr>
        <p:txBody>
          <a:bodyPr>
            <a:normAutofit/>
          </a:bodyPr>
          <a:lstStyle/>
          <a:p>
            <a:pPr algn="just"/>
            <a:r>
              <a:rPr lang="ru-RU" sz="1600" dirty="0" smtClean="0">
                <a:solidFill>
                  <a:srgbClr val="7030A0"/>
                </a:solidFill>
                <a:latin typeface="Times New Roman" pitchFamily="18" charset="0"/>
                <a:cs typeface="Times New Roman" pitchFamily="18" charset="0"/>
              </a:rPr>
              <a:t>1.</a:t>
            </a:r>
            <a:r>
              <a:rPr lang="ru-RU" sz="1400" dirty="0" smtClean="0">
                <a:solidFill>
                  <a:srgbClr val="7030A0"/>
                </a:solidFill>
                <a:latin typeface="Times New Roman" pitchFamily="18" charset="0"/>
                <a:cs typeface="Times New Roman" pitchFamily="18" charset="0"/>
              </a:rPr>
              <a:t>Дурова Н.В. </a:t>
            </a:r>
            <a:r>
              <a:rPr lang="ru-RU" sz="1400" dirty="0" err="1" smtClean="0">
                <a:solidFill>
                  <a:srgbClr val="7030A0"/>
                </a:solidFill>
                <a:latin typeface="Times New Roman" pitchFamily="18" charset="0"/>
                <a:cs typeface="Times New Roman" pitchFamily="18" charset="0"/>
              </a:rPr>
              <a:t>Фонематика</a:t>
            </a:r>
            <a:r>
              <a:rPr lang="ru-RU" sz="1400" dirty="0" smtClean="0">
                <a:solidFill>
                  <a:srgbClr val="7030A0"/>
                </a:solidFill>
                <a:latin typeface="Times New Roman" pitchFamily="18" charset="0"/>
                <a:cs typeface="Times New Roman" pitchFamily="18" charset="0"/>
              </a:rPr>
              <a:t>. Как научить детей слышать и правильно произносить звуки. Методическое пособие. – М. : Мозаика-Синтез, 2003.-112с.</a:t>
            </a:r>
          </a:p>
          <a:p>
            <a:pPr algn="just"/>
            <a:r>
              <a:rPr lang="ru-RU" sz="1400" dirty="0" smtClean="0">
                <a:solidFill>
                  <a:srgbClr val="7030A0"/>
                </a:solidFill>
                <a:latin typeface="Times New Roman" pitchFamily="18" charset="0"/>
                <a:cs typeface="Times New Roman" pitchFamily="18" charset="0"/>
              </a:rPr>
              <a:t>2.КоноваленкоВ. В., </a:t>
            </a:r>
            <a:r>
              <a:rPr lang="ru-RU" sz="1400" dirty="0" err="1" smtClean="0">
                <a:solidFill>
                  <a:srgbClr val="7030A0"/>
                </a:solidFill>
                <a:latin typeface="Times New Roman" pitchFamily="18" charset="0"/>
                <a:cs typeface="Times New Roman" pitchFamily="18" charset="0"/>
              </a:rPr>
              <a:t>Коноваленко</a:t>
            </a:r>
            <a:r>
              <a:rPr lang="ru-RU" sz="1400" dirty="0" smtClean="0">
                <a:solidFill>
                  <a:srgbClr val="7030A0"/>
                </a:solidFill>
                <a:latin typeface="Times New Roman" pitchFamily="18" charset="0"/>
                <a:cs typeface="Times New Roman" pitchFamily="18" charset="0"/>
              </a:rPr>
              <a:t> С. В. Развитие фонематического восприятия и навыков звукового анализа и синтеза в играх и упражнениях - М. : Издательство Гном, 2018.</a:t>
            </a:r>
          </a:p>
          <a:p>
            <a:pPr algn="just"/>
            <a:r>
              <a:rPr lang="ru-RU" sz="1400" dirty="0" smtClean="0">
                <a:solidFill>
                  <a:srgbClr val="7030A0"/>
                </a:solidFill>
                <a:latin typeface="Times New Roman" pitchFamily="18" charset="0"/>
                <a:cs typeface="Times New Roman" pitchFamily="18" charset="0"/>
              </a:rPr>
              <a:t>3.Селиверстов В.И. Игры в логопедической работе с детьми. - М: Просвещение, 1979. - 192с.</a:t>
            </a:r>
          </a:p>
          <a:p>
            <a:pPr algn="just"/>
            <a:r>
              <a:rPr lang="ru-RU" sz="1400" dirty="0" smtClean="0">
                <a:solidFill>
                  <a:srgbClr val="7030A0"/>
                </a:solidFill>
                <a:latin typeface="Times New Roman" pitchFamily="18" charset="0"/>
                <a:cs typeface="Times New Roman" pitchFamily="18" charset="0"/>
              </a:rPr>
              <a:t>4.Филичева Т. Б. , Чевелёва Н.А., Г.В. Чиркина Основы логопедии: Учеб. пособие для студентов пед. институтов по спец. «Педагогика и психология (дошк.)» / - М. : Просвещение, 1989.</a:t>
            </a:r>
          </a:p>
          <a:p>
            <a:pPr algn="just"/>
            <a:r>
              <a:rPr lang="ru-RU" sz="1400" b="1" dirty="0" smtClean="0">
                <a:solidFill>
                  <a:srgbClr val="7030A0"/>
                </a:solidFill>
                <a:latin typeface="Times New Roman" pitchFamily="18" charset="0"/>
                <a:cs typeface="Times New Roman" pitchFamily="18" charset="0"/>
              </a:rPr>
              <a:t>Источники</a:t>
            </a:r>
          </a:p>
          <a:p>
            <a:pPr algn="just"/>
            <a:r>
              <a:rPr lang="ru-RU" sz="1400" dirty="0" smtClean="0">
                <a:solidFill>
                  <a:srgbClr val="7030A0"/>
                </a:solidFill>
                <a:latin typeface="Times New Roman" pitchFamily="18" charset="0"/>
                <a:cs typeface="Times New Roman" pitchFamily="18" charset="0"/>
                <a:hlinkClick r:id="rId4"/>
              </a:rPr>
              <a:t>1.</a:t>
            </a:r>
            <a:r>
              <a:rPr lang="en-US" sz="1400" dirty="0" smtClean="0">
                <a:solidFill>
                  <a:srgbClr val="7030A0"/>
                </a:solidFill>
                <a:latin typeface="Times New Roman" pitchFamily="18" charset="0"/>
                <a:cs typeface="Times New Roman" pitchFamily="18" charset="0"/>
                <a:hlinkClick r:id="rId4"/>
              </a:rPr>
              <a:t>https://yandex.ru/search/?text=</a:t>
            </a:r>
            <a:r>
              <a:rPr lang="ru-RU" sz="1400" dirty="0" smtClean="0">
                <a:solidFill>
                  <a:srgbClr val="7030A0"/>
                </a:solidFill>
                <a:latin typeface="Times New Roman" pitchFamily="18" charset="0"/>
                <a:cs typeface="Times New Roman" pitchFamily="18" charset="0"/>
                <a:hlinkClick r:id="rId4"/>
              </a:rPr>
              <a:t>Система+коррекционных+упражнений+по+развитию+фонематического+восприятия+у+детей.&amp;</a:t>
            </a:r>
            <a:r>
              <a:rPr lang="en-US" sz="1400" dirty="0" err="1" smtClean="0">
                <a:solidFill>
                  <a:srgbClr val="7030A0"/>
                </a:solidFill>
                <a:latin typeface="Times New Roman" pitchFamily="18" charset="0"/>
                <a:cs typeface="Times New Roman" pitchFamily="18" charset="0"/>
                <a:hlinkClick r:id="rId4"/>
              </a:rPr>
              <a:t>lr</a:t>
            </a:r>
            <a:r>
              <a:rPr lang="en-US" sz="1400" dirty="0" smtClean="0">
                <a:solidFill>
                  <a:srgbClr val="7030A0"/>
                </a:solidFill>
                <a:latin typeface="Times New Roman" pitchFamily="18" charset="0"/>
                <a:cs typeface="Times New Roman" pitchFamily="18" charset="0"/>
                <a:hlinkClick r:id="rId4"/>
              </a:rPr>
              <a:t>=100738&amp;clid=9403</a:t>
            </a:r>
            <a:endParaRPr lang="ru-RU" sz="1400" dirty="0" smtClean="0">
              <a:solidFill>
                <a:srgbClr val="7030A0"/>
              </a:solidFill>
              <a:latin typeface="Times New Roman" pitchFamily="18" charset="0"/>
              <a:cs typeface="Times New Roman" pitchFamily="18" charset="0"/>
            </a:endParaRPr>
          </a:p>
          <a:p>
            <a:pPr algn="just"/>
            <a:r>
              <a:rPr lang="ru-RU" sz="1400" dirty="0" smtClean="0">
                <a:solidFill>
                  <a:srgbClr val="7030A0"/>
                </a:solidFill>
                <a:latin typeface="Times New Roman" pitchFamily="18" charset="0"/>
                <a:cs typeface="Times New Roman" pitchFamily="18" charset="0"/>
                <a:hlinkClick r:id="rId5"/>
              </a:rPr>
              <a:t>2.</a:t>
            </a:r>
            <a:r>
              <a:rPr lang="en-US" sz="1400" dirty="0" smtClean="0">
                <a:solidFill>
                  <a:srgbClr val="7030A0"/>
                </a:solidFill>
                <a:latin typeface="Times New Roman" pitchFamily="18" charset="0"/>
                <a:cs typeface="Times New Roman" pitchFamily="18" charset="0"/>
                <a:hlinkClick r:id="rId5"/>
              </a:rPr>
              <a:t>https://nsportal.ru/detskiy-sad/logopediya/2015/09/04/sistema-uprazhneniy-po-razvitiyu-fonematicheskogo-vospriyatiya-u</a:t>
            </a:r>
            <a:endParaRPr lang="ru-RU" sz="1400" dirty="0" smtClean="0">
              <a:solidFill>
                <a:srgbClr val="7030A0"/>
              </a:solidFill>
              <a:latin typeface="Times New Roman" pitchFamily="18" charset="0"/>
              <a:cs typeface="Times New Roman" pitchFamily="18" charset="0"/>
            </a:endParaRPr>
          </a:p>
          <a:p>
            <a:pPr algn="just"/>
            <a:r>
              <a:rPr lang="ru-RU" sz="1400" u="sng" dirty="0" smtClean="0">
                <a:solidFill>
                  <a:srgbClr val="7030A0"/>
                </a:solidFill>
                <a:hlinkClick r:id="rId6"/>
              </a:rPr>
              <a:t>3.https://zhurnalpedagog.ru/servisy/publik/publ?id=6112</a:t>
            </a:r>
            <a:endParaRPr lang="ru-RU" sz="1400" dirty="0" smtClean="0">
              <a:solidFill>
                <a:srgbClr val="7030A0"/>
              </a:solidFill>
            </a:endParaRPr>
          </a:p>
          <a:p>
            <a:pPr algn="just"/>
            <a:r>
              <a:rPr lang="ru-RU" sz="1400" u="sng" dirty="0" smtClean="0">
                <a:solidFill>
                  <a:srgbClr val="7030A0"/>
                </a:solidFill>
                <a:hlinkClick r:id="rId7"/>
              </a:rPr>
              <a:t>4. https://mdou215.edu.yar.ru/razvivaemsya_doma/igri_na_uznavanie_nerechevih_zvukov.DOCX</a:t>
            </a:r>
            <a:endParaRPr lang="ru-RU" sz="1400" u="sng" dirty="0" smtClean="0">
              <a:solidFill>
                <a:srgbClr val="7030A0"/>
              </a:solidFill>
            </a:endParaRPr>
          </a:p>
          <a:p>
            <a:pPr algn="just"/>
            <a:r>
              <a:rPr lang="ru-RU" sz="1400" u="sng" dirty="0" smtClean="0">
                <a:solidFill>
                  <a:srgbClr val="7030A0"/>
                </a:solidFill>
                <a:hlinkClick r:id="rId8"/>
              </a:rPr>
              <a:t> 5. https://www.pdou.ru/categories/5/articles/2841</a:t>
            </a:r>
            <a:endParaRPr lang="ru-RU" sz="1400" u="sng" dirty="0" smtClean="0">
              <a:solidFill>
                <a:srgbClr val="7030A0"/>
              </a:solidFill>
            </a:endParaRPr>
          </a:p>
          <a:p>
            <a:pPr algn="just"/>
            <a:r>
              <a:rPr lang="ru-RU" sz="1400" dirty="0" smtClean="0">
                <a:solidFill>
                  <a:srgbClr val="0000FF"/>
                </a:solidFill>
              </a:rPr>
              <a:t>6. Программно-дидактическое пособие </a:t>
            </a:r>
            <a:r>
              <a:rPr lang="ru-RU" sz="1400" dirty="0" err="1" smtClean="0">
                <a:solidFill>
                  <a:srgbClr val="0000FF"/>
                </a:solidFill>
              </a:rPr>
              <a:t>Мерсибо</a:t>
            </a:r>
            <a:r>
              <a:rPr lang="ru-RU" sz="1400" smtClean="0">
                <a:solidFill>
                  <a:srgbClr val="0000FF"/>
                </a:solidFill>
              </a:rPr>
              <a:t> «Логомер2</a:t>
            </a:r>
            <a:r>
              <a:rPr lang="ru-RU" sz="1400" dirty="0" smtClean="0">
                <a:solidFill>
                  <a:srgbClr val="0000FF"/>
                </a:solidFill>
              </a:rPr>
              <a:t>»</a:t>
            </a:r>
          </a:p>
          <a:p>
            <a:pPr algn="just"/>
            <a:endParaRPr lang="ru-RU" sz="1400" dirty="0" smtClean="0">
              <a:solidFill>
                <a:srgbClr val="7030A0"/>
              </a:solidFill>
              <a:latin typeface="Times New Roman" pitchFamily="18" charset="0"/>
              <a:cs typeface="Times New Roman" pitchFamily="18" charset="0"/>
            </a:endParaRPr>
          </a:p>
          <a:p>
            <a:pPr algn="just"/>
            <a:endParaRPr lang="ru-RU" sz="14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a:p>
            <a:pPr algn="just"/>
            <a:endParaRPr lang="ru-RU" sz="2000" dirty="0" smtClean="0">
              <a:solidFill>
                <a:srgbClr val="7030A0"/>
              </a:solidFill>
              <a:latin typeface="Times New Roman" pitchFamily="18" charset="0"/>
              <a:cs typeface="Times New Roman" pitchFamily="18" charset="0"/>
            </a:endParaRPr>
          </a:p>
        </p:txBody>
      </p:sp>
      <p:pic>
        <p:nvPicPr>
          <p:cNvPr id="5" name="Рисунок 4" descr="458-4580698_circulo-rosa-para-decorao-moldura-circulo-rosa-png.png"/>
          <p:cNvPicPr>
            <a:picLocks noChangeAspect="1"/>
          </p:cNvPicPr>
          <p:nvPr/>
        </p:nvPicPr>
        <p:blipFill>
          <a:blip r:embed="rId9"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10"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1" name="Прямоугольник 10"/>
          <p:cNvSpPr/>
          <p:nvPr/>
        </p:nvSpPr>
        <p:spPr>
          <a:xfrm>
            <a:off x="142844" y="714356"/>
            <a:ext cx="8786874" cy="2585323"/>
          </a:xfrm>
          <a:prstGeom prst="rect">
            <a:avLst/>
          </a:prstGeom>
        </p:spPr>
        <p:txBody>
          <a:bodyPr wrap="square">
            <a:spAutoFit/>
          </a:bodyPr>
          <a:lstStyle/>
          <a:p>
            <a:pPr algn="ctr"/>
            <a:endParaRPr lang="ru-RU" b="1"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buFont typeface="Arial" pitchFamily="34" charset="0"/>
              <a:buChar char="•"/>
            </a:pPr>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r>
              <a:rPr lang="ru-RU" dirty="0" smtClean="0">
                <a:solidFill>
                  <a:srgbClr val="7030A0"/>
                </a:solidFill>
                <a:latin typeface="Times New Roman" pitchFamily="18" charset="0"/>
                <a:cs typeface="Times New Roman" pitchFamily="18" charset="0"/>
              </a:rPr>
              <a:t> </a:t>
            </a:r>
          </a:p>
          <a:p>
            <a:endParaRPr lang="ru-RU" dirty="0" smtClean="0">
              <a:solidFill>
                <a:srgbClr val="7030A0"/>
              </a:solidFill>
              <a:latin typeface="Times New Roman" pitchFamily="18" charset="0"/>
              <a:cs typeface="Times New Roman" pitchFamily="18" charset="0"/>
            </a:endParaRPr>
          </a:p>
          <a:p>
            <a:pPr algn="ctr"/>
            <a:endParaRPr lang="ru-RU" dirty="0" smtClean="0">
              <a:solidFill>
                <a:srgbClr val="7030A0"/>
              </a:solidFill>
              <a:latin typeface="Times New Roman" pitchFamily="18" charset="0"/>
              <a:cs typeface="Times New Roman" pitchFamily="18" charset="0"/>
            </a:endParaRPr>
          </a:p>
          <a:p>
            <a:endParaRPr lang="ru-RU" b="1" dirty="0" smtClean="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pPr algn="just"/>
            <a:r>
              <a:rPr lang="ru-RU" sz="2000" b="1" dirty="0" smtClean="0">
                <a:solidFill>
                  <a:srgbClr val="7030A0"/>
                </a:solidFill>
                <a:latin typeface="Times New Roman" pitchFamily="18" charset="0"/>
                <a:cs typeface="Times New Roman" pitchFamily="18" charset="0"/>
              </a:rPr>
              <a:t>Цель: </a:t>
            </a:r>
            <a:r>
              <a:rPr lang="ru-RU" sz="2000" dirty="0" smtClean="0">
                <a:solidFill>
                  <a:srgbClr val="7030A0"/>
                </a:solidFill>
                <a:latin typeface="Times New Roman" pitchFamily="18" charset="0"/>
                <a:cs typeface="Times New Roman" pitchFamily="18" charset="0"/>
              </a:rPr>
              <a:t>развивать фонематические процессы у дошкольников, используя дидактические игры.</a:t>
            </a:r>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785794"/>
            <a:ext cx="8858312" cy="3929090"/>
          </a:xfrm>
        </p:spPr>
        <p:txBody>
          <a:bodyPr>
            <a:normAutofit lnSpcReduction="10000"/>
          </a:bodyPr>
          <a:lstStyle/>
          <a:p>
            <a:pPr algn="l"/>
            <a:r>
              <a:rPr lang="ru-RU" sz="2000" b="1" dirty="0" smtClean="0">
                <a:solidFill>
                  <a:srgbClr val="7030A0"/>
                </a:solidFill>
                <a:latin typeface="Times New Roman" pitchFamily="18" charset="0"/>
                <a:cs typeface="Times New Roman" pitchFamily="18" charset="0"/>
              </a:rPr>
              <a:t>  </a:t>
            </a:r>
          </a:p>
          <a:p>
            <a:pPr algn="just"/>
            <a:r>
              <a:rPr lang="ru-RU" sz="2000" b="1" dirty="0" smtClean="0">
                <a:solidFill>
                  <a:srgbClr val="7030A0"/>
                </a:solidFill>
                <a:latin typeface="Times New Roman" pitchFamily="18" charset="0"/>
                <a:cs typeface="Times New Roman" pitchFamily="18" charset="0"/>
              </a:rPr>
              <a:t> Задачи: </a:t>
            </a:r>
          </a:p>
          <a:p>
            <a:pPr algn="just">
              <a:buFont typeface="Arial" pitchFamily="34" charset="0"/>
              <a:buChar char="•"/>
            </a:pPr>
            <a:r>
              <a:rPr lang="ru-RU" sz="2000" b="1" dirty="0" smtClean="0">
                <a:solidFill>
                  <a:srgbClr val="7030A0"/>
                </a:solidFill>
                <a:latin typeface="Times New Roman" pitchFamily="18" charset="0"/>
                <a:cs typeface="Times New Roman" pitchFamily="18" charset="0"/>
              </a:rPr>
              <a:t> </a:t>
            </a:r>
            <a:r>
              <a:rPr lang="ru-RU" sz="2200" dirty="0" smtClean="0">
                <a:solidFill>
                  <a:srgbClr val="7030A0"/>
                </a:solidFill>
                <a:latin typeface="Times New Roman" pitchFamily="18" charset="0"/>
                <a:cs typeface="Times New Roman" pitchFamily="18" charset="0"/>
              </a:rPr>
              <a:t>развивать слуховое восприятие, которое основывается на узнавании неречевых звуков;</a:t>
            </a:r>
          </a:p>
          <a:p>
            <a:pPr algn="just"/>
            <a:r>
              <a:rPr lang="ru-RU" sz="2200" dirty="0" smtClean="0">
                <a:solidFill>
                  <a:srgbClr val="7030A0"/>
                </a:solidFill>
                <a:latin typeface="Times New Roman" pitchFamily="18" charset="0"/>
                <a:cs typeface="Times New Roman" pitchFamily="18" charset="0"/>
              </a:rPr>
              <a:t>• развивать речевой слух, который основан на узнавании и различении звуков, </a:t>
            </a:r>
            <a:r>
              <a:rPr lang="ru-RU" sz="2200" dirty="0" err="1" smtClean="0">
                <a:solidFill>
                  <a:srgbClr val="7030A0"/>
                </a:solidFill>
                <a:latin typeface="Times New Roman" pitchFamily="18" charset="0"/>
                <a:cs typeface="Times New Roman" pitchFamily="18" charset="0"/>
              </a:rPr>
              <a:t>звукокомплексов</a:t>
            </a:r>
            <a:r>
              <a:rPr lang="ru-RU" sz="2200" dirty="0" smtClean="0">
                <a:solidFill>
                  <a:srgbClr val="7030A0"/>
                </a:solidFill>
                <a:latin typeface="Times New Roman" pitchFamily="18" charset="0"/>
                <a:cs typeface="Times New Roman" pitchFamily="18" charset="0"/>
              </a:rPr>
              <a:t>, слогов, слов, фраз (по тембру, высоте и силе голоса);</a:t>
            </a:r>
          </a:p>
          <a:p>
            <a:pPr algn="just"/>
            <a:r>
              <a:rPr lang="ru-RU" sz="2200" dirty="0" smtClean="0">
                <a:solidFill>
                  <a:srgbClr val="7030A0"/>
                </a:solidFill>
                <a:latin typeface="Times New Roman" pitchFamily="18" charset="0"/>
                <a:cs typeface="Times New Roman" pitchFamily="18" charset="0"/>
              </a:rPr>
              <a:t>• развивать фонематическое восприятие, которое основано на дифференциации звуков, слогов и слов, близких по звуковому составу;</a:t>
            </a:r>
          </a:p>
          <a:p>
            <a:pPr algn="just"/>
            <a:r>
              <a:rPr lang="ru-RU" sz="2200" dirty="0" smtClean="0">
                <a:solidFill>
                  <a:srgbClr val="7030A0"/>
                </a:solidFill>
                <a:latin typeface="Times New Roman" pitchFamily="18" charset="0"/>
                <a:cs typeface="Times New Roman" pitchFamily="18" charset="0"/>
              </a:rPr>
              <a:t>• развивать навыки элементарного звукового анализа;</a:t>
            </a:r>
          </a:p>
          <a:p>
            <a:pPr algn="just"/>
            <a:r>
              <a:rPr lang="ru-RU" sz="2200" dirty="0" smtClean="0">
                <a:solidFill>
                  <a:srgbClr val="7030A0"/>
                </a:solidFill>
                <a:latin typeface="Times New Roman" pitchFamily="18" charset="0"/>
                <a:cs typeface="Times New Roman" pitchFamily="18" charset="0"/>
              </a:rPr>
              <a:t>• развивать слуховое внимание и слуховую память.</a:t>
            </a:r>
          </a:p>
          <a:p>
            <a:pPr algn="just"/>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858312" cy="3786214"/>
          </a:xfrm>
        </p:spPr>
        <p:txBody>
          <a:bodyPr>
            <a:normAutofit/>
          </a:bodyPr>
          <a:lstStyle/>
          <a:p>
            <a:endParaRPr lang="ru-RU" dirty="0" smtClean="0">
              <a:solidFill>
                <a:srgbClr val="7030A0"/>
              </a:solidFill>
              <a:latin typeface="Times New Roman" pitchFamily="18" charset="0"/>
              <a:cs typeface="Times New Roman" pitchFamily="18" charset="0"/>
            </a:endParaRPr>
          </a:p>
          <a:p>
            <a:endParaRPr lang="ru-RU" dirty="0" smtClean="0">
              <a:solidFill>
                <a:srgbClr val="7030A0"/>
              </a:solidFill>
              <a:latin typeface="Times New Roman" pitchFamily="18" charset="0"/>
              <a:cs typeface="Times New Roman" pitchFamily="18" charset="0"/>
            </a:endParaRPr>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cxnSp>
        <p:nvCxnSpPr>
          <p:cNvPr id="12" name="Прямая со стрелкой 11"/>
          <p:cNvCxnSpPr/>
          <p:nvPr/>
        </p:nvCxnSpPr>
        <p:spPr>
          <a:xfrm rot="10800000" flipV="1">
            <a:off x="2500298" y="714356"/>
            <a:ext cx="571504" cy="28575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2928926" y="1428736"/>
            <a:ext cx="1928826" cy="50006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16200000" flipH="1">
            <a:off x="4143372" y="1428736"/>
            <a:ext cx="1928826" cy="50006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6286512" y="714356"/>
            <a:ext cx="428628" cy="28575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2214546" y="214290"/>
            <a:ext cx="5072098" cy="500066"/>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7030A0"/>
                </a:solidFill>
                <a:latin typeface="Times New Roman" pitchFamily="18" charset="0"/>
                <a:cs typeface="Times New Roman" pitchFamily="18" charset="0"/>
              </a:rPr>
              <a:t>Фонематические процессы </a:t>
            </a:r>
            <a:endParaRPr lang="ru-RU" sz="2000" dirty="0"/>
          </a:p>
        </p:txBody>
      </p:sp>
      <p:sp>
        <p:nvSpPr>
          <p:cNvPr id="25" name="Прямоугольник 24"/>
          <p:cNvSpPr/>
          <p:nvPr/>
        </p:nvSpPr>
        <p:spPr>
          <a:xfrm>
            <a:off x="142844" y="1000108"/>
            <a:ext cx="3429024" cy="928694"/>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Фонематическое восприятие – </a:t>
            </a:r>
            <a:r>
              <a:rPr lang="ru-RU" sz="1400" dirty="0" smtClean="0">
                <a:solidFill>
                  <a:srgbClr val="7030A0"/>
                </a:solidFill>
                <a:latin typeface="Times New Roman" pitchFamily="18" charset="0"/>
                <a:cs typeface="Times New Roman" pitchFamily="18" charset="0"/>
              </a:rPr>
              <a:t>это умственные действия по выделению и различению фонем, по определению </a:t>
            </a:r>
          </a:p>
          <a:p>
            <a:pPr algn="ctr">
              <a:defRPr/>
            </a:pPr>
            <a:r>
              <a:rPr lang="ru-RU" sz="1400" dirty="0" smtClean="0">
                <a:solidFill>
                  <a:srgbClr val="7030A0"/>
                </a:solidFill>
                <a:latin typeface="Times New Roman" pitchFamily="18" charset="0"/>
                <a:cs typeface="Times New Roman" pitchFamily="18" charset="0"/>
              </a:rPr>
              <a:t>звукового состава слова.</a:t>
            </a:r>
          </a:p>
          <a:p>
            <a:pPr algn="just"/>
            <a:endParaRPr lang="ru-RU" dirty="0" smtClean="0"/>
          </a:p>
        </p:txBody>
      </p:sp>
      <p:sp>
        <p:nvSpPr>
          <p:cNvPr id="33" name="Прямоугольник 32"/>
          <p:cNvSpPr/>
          <p:nvPr/>
        </p:nvSpPr>
        <p:spPr>
          <a:xfrm>
            <a:off x="1071538" y="2643182"/>
            <a:ext cx="3286148" cy="1000132"/>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Фонематический слух –</a:t>
            </a:r>
            <a:r>
              <a:rPr lang="ru-RU" sz="1400" dirty="0" smtClean="0">
                <a:solidFill>
                  <a:srgbClr val="7030A0"/>
                </a:solidFill>
                <a:latin typeface="Times New Roman" pitchFamily="18" charset="0"/>
                <a:cs typeface="Times New Roman" pitchFamily="18" charset="0"/>
              </a:rPr>
              <a:t>это тонкий, систематизированный слух, который позволяет различать и узнавать фонемы родного языка.</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
        <p:nvSpPr>
          <p:cNvPr id="37" name="Прямоугольник 36"/>
          <p:cNvSpPr/>
          <p:nvPr/>
        </p:nvSpPr>
        <p:spPr>
          <a:xfrm>
            <a:off x="4857752" y="2643182"/>
            <a:ext cx="3714776" cy="1143008"/>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b="1" dirty="0" smtClean="0">
              <a:solidFill>
                <a:srgbClr val="7030A0"/>
              </a:solidFill>
              <a:latin typeface="Times New Roman" pitchFamily="18" charset="0"/>
              <a:cs typeface="Times New Roman" pitchFamily="18" charset="0"/>
            </a:endParaRPr>
          </a:p>
          <a:p>
            <a:pPr algn="ctr">
              <a:defRPr/>
            </a:pPr>
            <a:r>
              <a:rPr lang="ru-RU" sz="1400" b="1" dirty="0" smtClean="0">
                <a:solidFill>
                  <a:srgbClr val="7030A0"/>
                </a:solidFill>
                <a:latin typeface="Times New Roman" pitchFamily="18" charset="0"/>
                <a:cs typeface="Times New Roman" pitchFamily="18" charset="0"/>
              </a:rPr>
              <a:t>Фонематические представления –</a:t>
            </a:r>
            <a:r>
              <a:rPr lang="ru-RU" sz="1400" dirty="0" smtClean="0">
                <a:solidFill>
                  <a:srgbClr val="7030A0"/>
                </a:solidFill>
                <a:latin typeface="Times New Roman" pitchFamily="18" charset="0"/>
                <a:cs typeface="Times New Roman" pitchFamily="18" charset="0"/>
              </a:rPr>
              <a:t>это сохранившиеся в сознании образы звуковых оболочек слов. которые образовались на основе предшествовавших восприятий этих слов.</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
        <p:nvSpPr>
          <p:cNvPr id="49" name="Прямоугольник 48"/>
          <p:cNvSpPr/>
          <p:nvPr/>
        </p:nvSpPr>
        <p:spPr>
          <a:xfrm>
            <a:off x="5429224" y="1000108"/>
            <a:ext cx="3571932" cy="928694"/>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dirty="0" smtClean="0">
                <a:solidFill>
                  <a:srgbClr val="7030A0"/>
                </a:solidFill>
                <a:latin typeface="Times New Roman" pitchFamily="18" charset="0"/>
                <a:cs typeface="Times New Roman" pitchFamily="18" charset="0"/>
              </a:rPr>
              <a:t>Фонематический анализ –</a:t>
            </a:r>
            <a:r>
              <a:rPr lang="ru-RU" sz="1400" dirty="0" smtClean="0">
                <a:solidFill>
                  <a:srgbClr val="7030A0"/>
                </a:solidFill>
                <a:latin typeface="Times New Roman" pitchFamily="18" charset="0"/>
                <a:cs typeface="Times New Roman" pitchFamily="18" charset="0"/>
              </a:rPr>
              <a:t>это мысленное выделение отдельных фонем, установление отношений части к целому.</a:t>
            </a:r>
          </a:p>
          <a:p>
            <a:pPr algn="ctr">
              <a:defRPr/>
            </a:pPr>
            <a:r>
              <a:rPr lang="ru-RU" sz="1400" b="1" dirty="0" smtClean="0">
                <a:solidFill>
                  <a:srgbClr val="7030A0"/>
                </a:solidFill>
                <a:latin typeface="Times New Roman" pitchFamily="18" charset="0"/>
                <a:cs typeface="Times New Roman" pitchFamily="18" charset="0"/>
              </a:rPr>
              <a:t> </a:t>
            </a:r>
            <a:endParaRPr lang="ru-RU"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214290"/>
            <a:ext cx="8270812" cy="642942"/>
          </a:xfrm>
        </p:spPr>
        <p:txBody>
          <a:bodyPr>
            <a:noAutofit/>
          </a:bodyPr>
          <a:lstStyle/>
          <a:p>
            <a:endParaRPr lang="ru-RU" sz="20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857232"/>
            <a:ext cx="8858312" cy="3786214"/>
          </a:xfrm>
        </p:spPr>
        <p:txBody>
          <a:bodyPr>
            <a:normAutofit/>
          </a:bodyPr>
          <a:lstStyle/>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a:p>
            <a:pPr algn="r"/>
            <a:endParaRPr lang="ru-RU" dirty="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22" name="Прямоугольник 21"/>
          <p:cNvSpPr/>
          <p:nvPr/>
        </p:nvSpPr>
        <p:spPr>
          <a:xfrm>
            <a:off x="4786314" y="3143248"/>
            <a:ext cx="4214842" cy="1571636"/>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rgbClr val="7030A0"/>
              </a:solidFill>
              <a:latin typeface="Times New Roman" pitchFamily="18" charset="0"/>
              <a:cs typeface="Times New Roman" pitchFamily="18" charset="0"/>
            </a:endParaRPr>
          </a:p>
          <a:p>
            <a:pPr algn="ctr"/>
            <a:r>
              <a:rPr lang="ru-RU" sz="2000" b="1" dirty="0" smtClean="0">
                <a:solidFill>
                  <a:srgbClr val="7030A0"/>
                </a:solidFill>
                <a:latin typeface="Times New Roman" pitchFamily="18" charset="0"/>
                <a:cs typeface="Times New Roman" pitchFamily="18" charset="0"/>
              </a:rPr>
              <a:t>Авторы методических пособий</a:t>
            </a:r>
            <a:r>
              <a:rPr lang="ru-RU" sz="2000" dirty="0" smtClean="0"/>
              <a:t> </a:t>
            </a:r>
            <a:r>
              <a:rPr lang="ru-RU" sz="2000" b="1" dirty="0" smtClean="0">
                <a:solidFill>
                  <a:srgbClr val="7030A0"/>
                </a:solidFill>
                <a:latin typeface="Times New Roman" pitchFamily="18" charset="0"/>
                <a:cs typeface="Times New Roman" pitchFamily="18" charset="0"/>
              </a:rPr>
              <a:t>по развитию фонематического восприятия у детей через систему игровых заданий</a:t>
            </a:r>
          </a:p>
          <a:p>
            <a:pPr algn="ctr"/>
            <a:endParaRPr lang="ru-RU" sz="2000" b="1" dirty="0">
              <a:solidFill>
                <a:srgbClr val="7030A0"/>
              </a:solidFill>
              <a:latin typeface="Times New Roman" pitchFamily="18" charset="0"/>
              <a:cs typeface="Times New Roman" pitchFamily="18" charset="0"/>
            </a:endParaRPr>
          </a:p>
        </p:txBody>
      </p:sp>
      <p:cxnSp>
        <p:nvCxnSpPr>
          <p:cNvPr id="26" name="Прямая со стрелкой 25"/>
          <p:cNvCxnSpPr/>
          <p:nvPr/>
        </p:nvCxnSpPr>
        <p:spPr>
          <a:xfrm rot="10800000" flipV="1">
            <a:off x="4214810" y="4714884"/>
            <a:ext cx="571506" cy="50006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2928926" y="5214950"/>
            <a:ext cx="1985938"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Е.А. Пожиленко</a:t>
            </a:r>
            <a:endParaRPr lang="ru-RU" dirty="0">
              <a:solidFill>
                <a:srgbClr val="7030A0"/>
              </a:solidFill>
              <a:latin typeface="Times New Roman" pitchFamily="18" charset="0"/>
              <a:cs typeface="Times New Roman" pitchFamily="18" charset="0"/>
            </a:endParaRPr>
          </a:p>
        </p:txBody>
      </p:sp>
      <p:cxnSp>
        <p:nvCxnSpPr>
          <p:cNvPr id="34" name="Прямая со стрелкой 33"/>
          <p:cNvCxnSpPr/>
          <p:nvPr/>
        </p:nvCxnSpPr>
        <p:spPr>
          <a:xfrm rot="5400000">
            <a:off x="1110825" y="2532459"/>
            <a:ext cx="1785949" cy="713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1285852" y="3429000"/>
            <a:ext cx="1414434" cy="357190"/>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Г.А. Каше</a:t>
            </a:r>
            <a:endParaRPr lang="ru-RU" dirty="0">
              <a:solidFill>
                <a:srgbClr val="7030A0"/>
              </a:solidFill>
              <a:latin typeface="Times New Roman" pitchFamily="18" charset="0"/>
              <a:cs typeface="Times New Roman" pitchFamily="18" charset="0"/>
            </a:endParaRPr>
          </a:p>
        </p:txBody>
      </p:sp>
      <p:cxnSp>
        <p:nvCxnSpPr>
          <p:cNvPr id="39" name="Прямая со стрелкой 38"/>
          <p:cNvCxnSpPr/>
          <p:nvPr/>
        </p:nvCxnSpPr>
        <p:spPr>
          <a:xfrm rot="5400000">
            <a:off x="2682460" y="2032392"/>
            <a:ext cx="78581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3" name="Скругленный прямоугольник 42"/>
          <p:cNvSpPr/>
          <p:nvPr/>
        </p:nvSpPr>
        <p:spPr>
          <a:xfrm>
            <a:off x="2285984" y="2428868"/>
            <a:ext cx="1571636" cy="357190"/>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Л.Ф.Спирова</a:t>
            </a:r>
            <a:endParaRPr lang="ru-RU" dirty="0">
              <a:solidFill>
                <a:srgbClr val="7030A0"/>
              </a:solidFill>
              <a:latin typeface="Times New Roman" pitchFamily="18" charset="0"/>
              <a:cs typeface="Times New Roman" pitchFamily="18" charset="0"/>
            </a:endParaRPr>
          </a:p>
        </p:txBody>
      </p:sp>
      <p:cxnSp>
        <p:nvCxnSpPr>
          <p:cNvPr id="44" name="Прямая со стрелкой 43"/>
          <p:cNvCxnSpPr/>
          <p:nvPr/>
        </p:nvCxnSpPr>
        <p:spPr>
          <a:xfrm rot="16200000" flipH="1">
            <a:off x="4000496" y="1785926"/>
            <a:ext cx="642942" cy="35719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9" name="Скругленный прямоугольник 48"/>
          <p:cNvSpPr/>
          <p:nvPr/>
        </p:nvSpPr>
        <p:spPr>
          <a:xfrm>
            <a:off x="4143372" y="2285992"/>
            <a:ext cx="1857388"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Л.С. Выготский</a:t>
            </a:r>
            <a:endParaRPr lang="ru-RU" dirty="0">
              <a:solidFill>
                <a:srgbClr val="7030A0"/>
              </a:solidFill>
              <a:latin typeface="Times New Roman" pitchFamily="18" charset="0"/>
              <a:cs typeface="Times New Roman" pitchFamily="18" charset="0"/>
            </a:endParaRPr>
          </a:p>
        </p:txBody>
      </p:sp>
      <p:sp>
        <p:nvSpPr>
          <p:cNvPr id="50" name="Прямоугольник 49"/>
          <p:cNvSpPr/>
          <p:nvPr/>
        </p:nvSpPr>
        <p:spPr>
          <a:xfrm>
            <a:off x="580996" y="366690"/>
            <a:ext cx="4214842" cy="1428760"/>
          </a:xfrm>
          <a:prstGeom prst="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7030A0"/>
                </a:solidFill>
                <a:latin typeface="Times New Roman" pitchFamily="18" charset="0"/>
                <a:cs typeface="Times New Roman" pitchFamily="18" charset="0"/>
              </a:rPr>
              <a:t>Исследователи</a:t>
            </a:r>
          </a:p>
          <a:p>
            <a:pPr algn="ctr"/>
            <a:r>
              <a:rPr lang="ru-RU" sz="2000" b="1" dirty="0" smtClean="0">
                <a:solidFill>
                  <a:srgbClr val="7030A0"/>
                </a:solidFill>
                <a:latin typeface="Times New Roman" pitchFamily="18" charset="0"/>
                <a:cs typeface="Times New Roman" pitchFamily="18" charset="0"/>
              </a:rPr>
              <a:t>развития фонематических процессов</a:t>
            </a:r>
            <a:endParaRPr lang="ru-RU" sz="2000" b="1" dirty="0">
              <a:solidFill>
                <a:srgbClr val="7030A0"/>
              </a:solidFill>
              <a:latin typeface="Times New Roman" pitchFamily="18" charset="0"/>
              <a:cs typeface="Times New Roman" pitchFamily="18" charset="0"/>
            </a:endParaRPr>
          </a:p>
        </p:txBody>
      </p:sp>
      <p:sp>
        <p:nvSpPr>
          <p:cNvPr id="52" name="Скругленный прямоугольник 51"/>
          <p:cNvSpPr/>
          <p:nvPr/>
        </p:nvSpPr>
        <p:spPr>
          <a:xfrm>
            <a:off x="152400" y="2366954"/>
            <a:ext cx="1414434" cy="419104"/>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Р.Е.Левина</a:t>
            </a:r>
            <a:endParaRPr lang="ru-RU" dirty="0">
              <a:solidFill>
                <a:srgbClr val="7030A0"/>
              </a:solidFill>
              <a:latin typeface="Times New Roman" pitchFamily="18" charset="0"/>
              <a:cs typeface="Times New Roman" pitchFamily="18" charset="0"/>
            </a:endParaRPr>
          </a:p>
        </p:txBody>
      </p:sp>
      <p:cxnSp>
        <p:nvCxnSpPr>
          <p:cNvPr id="57" name="Прямая со стрелкой 56"/>
          <p:cNvCxnSpPr/>
          <p:nvPr/>
        </p:nvCxnSpPr>
        <p:spPr>
          <a:xfrm rot="5400000">
            <a:off x="5932889" y="4925631"/>
            <a:ext cx="42862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5286380" y="5143512"/>
            <a:ext cx="1714512"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Т.А. Ткаченко</a:t>
            </a:r>
            <a:endParaRPr lang="ru-RU" dirty="0">
              <a:solidFill>
                <a:srgbClr val="7030A0"/>
              </a:solidFill>
              <a:latin typeface="Times New Roman" pitchFamily="18" charset="0"/>
              <a:cs typeface="Times New Roman" pitchFamily="18" charset="0"/>
            </a:endParaRPr>
          </a:p>
        </p:txBody>
      </p:sp>
      <p:cxnSp>
        <p:nvCxnSpPr>
          <p:cNvPr id="59" name="Прямая со стрелкой 58"/>
          <p:cNvCxnSpPr/>
          <p:nvPr/>
        </p:nvCxnSpPr>
        <p:spPr>
          <a:xfrm rot="5400000">
            <a:off x="7933153" y="4925631"/>
            <a:ext cx="428628" cy="713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0" name="Скругленный прямоугольник 59"/>
          <p:cNvSpPr/>
          <p:nvPr/>
        </p:nvSpPr>
        <p:spPr>
          <a:xfrm>
            <a:off x="7143768" y="5143512"/>
            <a:ext cx="2000232" cy="428628"/>
          </a:xfrm>
          <a:prstGeom prst="roundRect">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latin typeface="Times New Roman" pitchFamily="18" charset="0"/>
                <a:cs typeface="Times New Roman" pitchFamily="18" charset="0"/>
              </a:rPr>
              <a:t>В.И. Селиверстов </a:t>
            </a:r>
            <a:endParaRPr lang="ru-RU" dirty="0">
              <a:solidFill>
                <a:srgbClr val="7030A0"/>
              </a:solidFill>
              <a:latin typeface="Times New Roman" pitchFamily="18" charset="0"/>
              <a:cs typeface="Times New Roman" pitchFamily="18" charset="0"/>
            </a:endParaRPr>
          </a:p>
        </p:txBody>
      </p:sp>
      <p:cxnSp>
        <p:nvCxnSpPr>
          <p:cNvPr id="65" name="Прямая со стрелкой 64"/>
          <p:cNvCxnSpPr/>
          <p:nvPr/>
        </p:nvCxnSpPr>
        <p:spPr>
          <a:xfrm rot="5400000">
            <a:off x="678630" y="1893084"/>
            <a:ext cx="571504" cy="35718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2"/>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142852"/>
            <a:ext cx="8501122" cy="857256"/>
          </a:xfrm>
        </p:spPr>
        <p:txBody>
          <a:bodyPr>
            <a:noAutofit/>
          </a:bodyPr>
          <a:lstStyle/>
          <a:p>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Этапы развития фонематического восприятия</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(Т.Б. Филичева, Н.А. </a:t>
            </a:r>
            <a:r>
              <a:rPr lang="ru-RU" sz="2800" b="1" dirty="0" err="1" smtClean="0">
                <a:solidFill>
                  <a:srgbClr val="7030A0"/>
                </a:solidFill>
                <a:latin typeface="Times New Roman" pitchFamily="18" charset="0"/>
                <a:cs typeface="Times New Roman" pitchFamily="18" charset="0"/>
              </a:rPr>
              <a:t>Чевелёва</a:t>
            </a:r>
            <a:r>
              <a:rPr lang="ru-RU" sz="2800" b="1" dirty="0" smtClean="0">
                <a:solidFill>
                  <a:srgbClr val="7030A0"/>
                </a:solidFill>
                <a:latin typeface="Times New Roman" pitchFamily="18" charset="0"/>
                <a:cs typeface="Times New Roman" pitchFamily="18" charset="0"/>
              </a:rPr>
              <a:t>)</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8858312" cy="3571900"/>
          </a:xfrm>
        </p:spPr>
        <p:txBody>
          <a:bodyPr>
            <a:normAutofit/>
          </a:bodyPr>
          <a:lstStyle/>
          <a:p>
            <a:pPr algn="just"/>
            <a:r>
              <a:rPr lang="ru-RU" sz="2000" dirty="0" smtClean="0">
                <a:solidFill>
                  <a:srgbClr val="7030A0"/>
                </a:solidFill>
                <a:latin typeface="Times New Roman" pitchFamily="18" charset="0"/>
                <a:cs typeface="Times New Roman" pitchFamily="18" charset="0"/>
              </a:rPr>
              <a:t> </a:t>
            </a:r>
            <a:r>
              <a:rPr lang="en-US" sz="2000" dirty="0" smtClean="0">
                <a:solidFill>
                  <a:srgbClr val="7030A0"/>
                </a:solidFill>
                <a:latin typeface="Times New Roman" pitchFamily="18" charset="0"/>
                <a:cs typeface="Times New Roman" pitchFamily="18" charset="0"/>
              </a:rPr>
              <a:t>I </a:t>
            </a:r>
            <a:r>
              <a:rPr lang="ru-RU" sz="2200" dirty="0" smtClean="0">
                <a:solidFill>
                  <a:srgbClr val="7030A0"/>
                </a:solidFill>
                <a:latin typeface="Times New Roman" pitchFamily="18" charset="0"/>
                <a:cs typeface="Times New Roman" pitchFamily="18" charset="0"/>
              </a:rPr>
              <a:t>этап - Узнавание неречевых звуков</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II </a:t>
            </a:r>
            <a:r>
              <a:rPr lang="ru-RU" sz="2200" dirty="0" smtClean="0">
                <a:solidFill>
                  <a:srgbClr val="7030A0"/>
                </a:solidFill>
                <a:latin typeface="Times New Roman" pitchFamily="18" charset="0"/>
                <a:cs typeface="Times New Roman" pitchFamily="18" charset="0"/>
              </a:rPr>
              <a:t>этап - Различение одинаковых </a:t>
            </a:r>
            <a:r>
              <a:rPr lang="ru-RU" sz="2200" dirty="0" err="1" smtClean="0">
                <a:solidFill>
                  <a:srgbClr val="7030A0"/>
                </a:solidFill>
                <a:latin typeface="Times New Roman" pitchFamily="18" charset="0"/>
                <a:cs typeface="Times New Roman" pitchFamily="18" charset="0"/>
              </a:rPr>
              <a:t>звуко-комплексов</a:t>
            </a:r>
            <a:r>
              <a:rPr lang="ru-RU" sz="2200" dirty="0" smtClean="0">
                <a:solidFill>
                  <a:srgbClr val="7030A0"/>
                </a:solidFill>
                <a:latin typeface="Times New Roman" pitchFamily="18" charset="0"/>
                <a:cs typeface="Times New Roman" pitchFamily="18" charset="0"/>
              </a:rPr>
              <a:t> по высоте, силе и тембру</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III </a:t>
            </a:r>
            <a:r>
              <a:rPr lang="ru-RU" sz="2200" dirty="0" smtClean="0">
                <a:solidFill>
                  <a:srgbClr val="7030A0"/>
                </a:solidFill>
                <a:latin typeface="Times New Roman" pitchFamily="18" charset="0"/>
                <a:cs typeface="Times New Roman" pitchFamily="18" charset="0"/>
              </a:rPr>
              <a:t>этап - Различение слов, близких по звуковому составу</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IV </a:t>
            </a:r>
            <a:r>
              <a:rPr lang="ru-RU" sz="2200" dirty="0" smtClean="0">
                <a:solidFill>
                  <a:srgbClr val="7030A0"/>
                </a:solidFill>
                <a:latin typeface="Times New Roman" pitchFamily="18" charset="0"/>
                <a:cs typeface="Times New Roman" pitchFamily="18" charset="0"/>
              </a:rPr>
              <a:t>этап - Воспроизведение и дифференциация слогов</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V </a:t>
            </a:r>
            <a:r>
              <a:rPr lang="ru-RU" sz="2200" dirty="0" smtClean="0">
                <a:solidFill>
                  <a:srgbClr val="7030A0"/>
                </a:solidFill>
                <a:latin typeface="Times New Roman" pitchFamily="18" charset="0"/>
                <a:cs typeface="Times New Roman" pitchFamily="18" charset="0"/>
              </a:rPr>
              <a:t>этап - Дифференциация фонем, уточнение артикуляции звука с опорой на    восприятие и ощущения</a:t>
            </a:r>
          </a:p>
          <a:p>
            <a:pPr algn="just"/>
            <a:r>
              <a:rPr lang="ru-RU" sz="2200" dirty="0" smtClean="0">
                <a:solidFill>
                  <a:srgbClr val="7030A0"/>
                </a:solidFill>
                <a:latin typeface="Times New Roman" pitchFamily="18" charset="0"/>
                <a:cs typeface="Times New Roman" pitchFamily="18" charset="0"/>
              </a:rPr>
              <a:t> </a:t>
            </a:r>
            <a:r>
              <a:rPr lang="en-US" sz="2200" dirty="0" smtClean="0">
                <a:solidFill>
                  <a:srgbClr val="7030A0"/>
                </a:solidFill>
                <a:latin typeface="Times New Roman" pitchFamily="18" charset="0"/>
                <a:cs typeface="Times New Roman" pitchFamily="18" charset="0"/>
              </a:rPr>
              <a:t>VI </a:t>
            </a:r>
            <a:r>
              <a:rPr lang="ru-RU" sz="2200" dirty="0" smtClean="0">
                <a:solidFill>
                  <a:srgbClr val="7030A0"/>
                </a:solidFill>
                <a:latin typeface="Times New Roman" pitchFamily="18" charset="0"/>
                <a:cs typeface="Times New Roman" pitchFamily="18" charset="0"/>
              </a:rPr>
              <a:t>этап - Развитие навыков элементарного звукового анализа.</a:t>
            </a: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3"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214282" y="500042"/>
            <a:ext cx="8501122" cy="500066"/>
          </a:xfrm>
        </p:spPr>
        <p:txBody>
          <a:bodyPr>
            <a:noAutofit/>
          </a:bodyPr>
          <a:lstStyle/>
          <a:p>
            <a:r>
              <a:rPr lang="en-US" sz="2800" b="1" dirty="0" smtClean="0">
                <a:solidFill>
                  <a:srgbClr val="7030A0"/>
                </a:solidFill>
                <a:latin typeface="Times New Roman" pitchFamily="18" charset="0"/>
                <a:cs typeface="Times New Roman" pitchFamily="18" charset="0"/>
              </a:rPr>
              <a:t> 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«Узнавание неречевых звуков»</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4143404" cy="3571900"/>
          </a:xfrm>
        </p:spPr>
        <p:txBody>
          <a:bodyPr>
            <a:normAutofit/>
          </a:bodyPr>
          <a:lstStyle/>
          <a:p>
            <a:pPr algn="just"/>
            <a:r>
              <a:rPr lang="ru-RU" sz="1800" b="1" dirty="0" smtClean="0">
                <a:solidFill>
                  <a:srgbClr val="7030A0"/>
                </a:solidFill>
                <a:latin typeface="Times New Roman" pitchFamily="18" charset="0"/>
                <a:cs typeface="Times New Roman" pitchFamily="18" charset="0"/>
              </a:rPr>
              <a:t>Цель: </a:t>
            </a:r>
            <a:r>
              <a:rPr lang="ru-RU" sz="1800" dirty="0" smtClean="0">
                <a:solidFill>
                  <a:srgbClr val="7030A0"/>
                </a:solidFill>
                <a:latin typeface="Times New Roman" pitchFamily="18" charset="0"/>
                <a:cs typeface="Times New Roman" pitchFamily="18" charset="0"/>
              </a:rPr>
              <a:t>развивать способность  узнавать и различать неречевые звуки, а также развивать слуховое внимание и слуховую память.</a:t>
            </a:r>
          </a:p>
          <a:p>
            <a:pPr algn="just">
              <a:lnSpc>
                <a:spcPct val="110000"/>
              </a:lnSpc>
            </a:pPr>
            <a:endParaRPr lang="ru-RU" sz="1800" b="1" dirty="0" smtClean="0">
              <a:solidFill>
                <a:srgbClr val="7030A0"/>
              </a:solidFill>
              <a:latin typeface="Times New Roman" pitchFamily="18" charset="0"/>
              <a:cs typeface="Times New Roman" pitchFamily="18" charset="0"/>
            </a:endParaRPr>
          </a:p>
          <a:p>
            <a:pPr algn="just">
              <a:lnSpc>
                <a:spcPct val="110000"/>
              </a:lnSpc>
            </a:pPr>
            <a:r>
              <a:rPr lang="ru-RU" sz="1800" b="1" dirty="0" smtClean="0">
                <a:solidFill>
                  <a:srgbClr val="7030A0"/>
                </a:solidFill>
                <a:latin typeface="Times New Roman" pitchFamily="18" charset="0"/>
                <a:cs typeface="Times New Roman" pitchFamily="18" charset="0"/>
              </a:rPr>
              <a:t>Предлагаемые игры: </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 «Скажи, что ты слышишь?»</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 «В мире звуков».</a:t>
            </a:r>
          </a:p>
          <a:p>
            <a:pPr algn="just">
              <a:lnSpc>
                <a:spcPct val="110000"/>
              </a:lnSpc>
              <a:buFont typeface="Arial" pitchFamily="34" charset="0"/>
              <a:buChar char="•"/>
            </a:pPr>
            <a:r>
              <a:rPr lang="ru-RU" sz="1800" i="1" dirty="0" smtClean="0">
                <a:solidFill>
                  <a:srgbClr val="7030A0"/>
                </a:solidFill>
                <a:latin typeface="Times New Roman" pitchFamily="18" charset="0"/>
                <a:cs typeface="Times New Roman" pitchFamily="18" charset="0"/>
              </a:rPr>
              <a:t> </a:t>
            </a:r>
            <a:r>
              <a:rPr lang="ru-RU" sz="1800" dirty="0" smtClean="0">
                <a:solidFill>
                  <a:srgbClr val="7030A0"/>
                </a:solidFill>
                <a:latin typeface="Times New Roman" pitchFamily="18" charset="0"/>
                <a:cs typeface="Times New Roman" pitchFamily="18" charset="0"/>
              </a:rPr>
              <a:t>«Угадай, кто кричит».</a:t>
            </a:r>
          </a:p>
          <a:p>
            <a:pPr algn="just">
              <a:lnSpc>
                <a:spcPct val="110000"/>
              </a:lnSpc>
              <a:buFont typeface="Arial" pitchFamily="34" charset="0"/>
              <a:buChar char="•"/>
            </a:pPr>
            <a:r>
              <a:rPr lang="ru-RU" sz="1800" dirty="0" smtClean="0">
                <a:solidFill>
                  <a:srgbClr val="7030A0"/>
                </a:solidFill>
                <a:latin typeface="Times New Roman" pitchFamily="18" charset="0"/>
                <a:cs typeface="Times New Roman" pitchFamily="18" charset="0"/>
              </a:rPr>
              <a:t>«Продавец и покупатель».</a:t>
            </a:r>
          </a:p>
          <a:p>
            <a:pPr algn="l">
              <a:lnSpc>
                <a:spcPct val="110000"/>
              </a:lnSpc>
            </a:pPr>
            <a:endParaRPr lang="ru-RU" sz="1800" dirty="0" smtClean="0">
              <a:solidFill>
                <a:srgbClr val="7030A0"/>
              </a:solidFill>
              <a:latin typeface="Times New Roman" pitchFamily="18" charset="0"/>
              <a:cs typeface="Times New Roman" pitchFamily="18" charset="0"/>
            </a:endParaRPr>
          </a:p>
          <a:p>
            <a:pPr algn="l">
              <a:buFont typeface="Arial" pitchFamily="34" charset="0"/>
              <a:buChar char="•"/>
            </a:pPr>
            <a:endParaRPr lang="ru-RU" sz="1800" dirty="0" smtClean="0"/>
          </a:p>
          <a:p>
            <a:pPr algn="l">
              <a:buFont typeface="Arial" pitchFamily="34" charset="0"/>
              <a:buChar char="•"/>
            </a:pP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6" name="Рисунок 5" descr="eeca5299e19575a624a455bdce598231_brown-cliparts-png-teddy-bear-cartoon-teddy-bear-png-_860-1149.png"/>
          <p:cNvPicPr>
            <a:picLocks noChangeAspect="1"/>
          </p:cNvPicPr>
          <p:nvPr/>
        </p:nvPicPr>
        <p:blipFill>
          <a:blip r:embed="rId4"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pic>
        <p:nvPicPr>
          <p:cNvPr id="5" name="Рисунок 4" descr="458-4580698_circulo-rosa-para-decorao-moldura-circulo-rosa-png.png"/>
          <p:cNvPicPr>
            <a:picLocks noChangeAspect="1"/>
          </p:cNvPicPr>
          <p:nvPr/>
        </p:nvPicPr>
        <p:blipFill>
          <a:blip r:embed="rId5" cstate="print">
            <a:clrChange>
              <a:clrFrom>
                <a:srgbClr val="F7F7F7"/>
              </a:clrFrom>
              <a:clrTo>
                <a:srgbClr val="F7F7F7">
                  <a:alpha val="0"/>
                </a:srgbClr>
              </a:clrTo>
            </a:clrChange>
          </a:blip>
          <a:stretch>
            <a:fillRect/>
          </a:stretch>
        </p:blipFill>
        <p:spPr>
          <a:xfrm>
            <a:off x="0" y="4456099"/>
            <a:ext cx="2428860" cy="2401901"/>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pic>
        <p:nvPicPr>
          <p:cNvPr id="38920" name="Picture 8" descr="https://familysenter63.ru/images/nashen-2.jpg"/>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57620" y="714356"/>
            <a:ext cx="5072066" cy="2852705"/>
          </a:xfrm>
          <a:prstGeom prst="rect">
            <a:avLst/>
          </a:prstGeom>
          <a:noFill/>
        </p:spPr>
      </p:pic>
      <p:pic>
        <p:nvPicPr>
          <p:cNvPr id="38922" name="Picture 10" descr="http://dou45.sochi-schools.ru/wp-content/uploads/2021/02/slide-4-1024x708.jpg"/>
          <p:cNvPicPr>
            <a:picLocks noChangeAspect="1" noChangeArrowheads="1"/>
          </p:cNvPicPr>
          <p:nvPr/>
        </p:nvPicPr>
        <p:blipFill>
          <a:blip r:embed="rId7">
            <a:clrChange>
              <a:clrFrom>
                <a:srgbClr val="EFF6FC"/>
              </a:clrFrom>
              <a:clrTo>
                <a:srgbClr val="EFF6FC">
                  <a:alpha val="0"/>
                </a:srgbClr>
              </a:clrTo>
            </a:clrChange>
          </a:blip>
          <a:srcRect l="2930" t="33898" r="75097" b="35381"/>
          <a:stretch>
            <a:fillRect/>
          </a:stretch>
        </p:blipFill>
        <p:spPr bwMode="auto">
          <a:xfrm>
            <a:off x="2928926" y="3571876"/>
            <a:ext cx="2143140" cy="2071702"/>
          </a:xfrm>
          <a:prstGeom prst="rect">
            <a:avLst/>
          </a:prstGeom>
          <a:noFill/>
        </p:spPr>
      </p:pic>
      <p:pic>
        <p:nvPicPr>
          <p:cNvPr id="24" name="Рисунок 23" descr="http://dou45.sochi-schools.ru/wp-content/uploads/2021/02/slide-4-1024x708.jpg"/>
          <p:cNvPicPr/>
          <p:nvPr/>
        </p:nvPicPr>
        <p:blipFill>
          <a:blip r:embed="rId7">
            <a:clrChange>
              <a:clrFrom>
                <a:srgbClr val="FEFFFA"/>
              </a:clrFrom>
              <a:clrTo>
                <a:srgbClr val="FEFFFA">
                  <a:alpha val="0"/>
                </a:srgbClr>
              </a:clrTo>
            </a:clrChange>
          </a:blip>
          <a:srcRect l="75932" t="2465" r="2236" b="67797"/>
          <a:stretch>
            <a:fillRect/>
          </a:stretch>
        </p:blipFill>
        <p:spPr bwMode="auto">
          <a:xfrm>
            <a:off x="4857752" y="5019675"/>
            <a:ext cx="1952625" cy="1838325"/>
          </a:xfrm>
          <a:prstGeom prst="rect">
            <a:avLst/>
          </a:prstGeom>
          <a:noFill/>
          <a:ln w="9525">
            <a:noFill/>
            <a:miter lim="800000"/>
            <a:headEnd/>
            <a:tailEnd/>
          </a:ln>
        </p:spPr>
      </p:pic>
      <p:pic>
        <p:nvPicPr>
          <p:cNvPr id="25" name="Рисунок 24" descr="http://dou45.sochi-schools.ru/wp-content/uploads/2021/02/slide-4-1024x708.jpg"/>
          <p:cNvPicPr/>
          <p:nvPr/>
        </p:nvPicPr>
        <p:blipFill>
          <a:blip r:embed="rId7">
            <a:clrChange>
              <a:clrFrom>
                <a:srgbClr val="FFFFFF"/>
              </a:clrFrom>
              <a:clrTo>
                <a:srgbClr val="FFFFFF">
                  <a:alpha val="0"/>
                </a:srgbClr>
              </a:clrTo>
            </a:clrChange>
          </a:blip>
          <a:srcRect l="50887" t="35285" r="26828" b="34206"/>
          <a:stretch>
            <a:fillRect/>
          </a:stretch>
        </p:blipFill>
        <p:spPr bwMode="auto">
          <a:xfrm>
            <a:off x="6643702" y="3857628"/>
            <a:ext cx="20193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20" y="0"/>
            <a:ext cx="9144020" cy="6858000"/>
          </a:xfrm>
          <a:prstGeom prst="rect">
            <a:avLst/>
          </a:prstGeom>
          <a:noFill/>
        </p:spPr>
      </p:pic>
      <p:sp>
        <p:nvSpPr>
          <p:cNvPr id="2" name="Заголовок 1"/>
          <p:cNvSpPr>
            <a:spLocks noGrp="1"/>
          </p:cNvSpPr>
          <p:nvPr>
            <p:ph type="ctrTitle"/>
          </p:nvPr>
        </p:nvSpPr>
        <p:spPr>
          <a:xfrm>
            <a:off x="214282" y="500042"/>
            <a:ext cx="8929718" cy="500066"/>
          </a:xfrm>
        </p:spPr>
        <p:txBody>
          <a:bodyPr>
            <a:noAutofit/>
          </a:bodyPr>
          <a:lstStyle/>
          <a:p>
            <a:pPr algn="l"/>
            <a:r>
              <a:rPr lang="ru-RU" sz="2800" b="1" dirty="0" smtClean="0">
                <a:solidFill>
                  <a:srgbClr val="7030A0"/>
                </a:solidFill>
                <a:latin typeface="Times New Roman" pitchFamily="18" charset="0"/>
                <a:cs typeface="Times New Roman" pitchFamily="18" charset="0"/>
              </a:rPr>
              <a:t>                            Интерактивные  игры</a:t>
            </a:r>
            <a:br>
              <a:rPr lang="ru-RU" sz="2800" b="1" dirty="0" smtClean="0">
                <a:solidFill>
                  <a:srgbClr val="7030A0"/>
                </a:solidFill>
                <a:latin typeface="Times New Roman" pitchFamily="18" charset="0"/>
                <a:cs typeface="Times New Roman" pitchFamily="18" charset="0"/>
              </a:rPr>
            </a:br>
            <a:r>
              <a:rPr lang="ru-RU" sz="2400" b="1" dirty="0" smtClean="0">
                <a:solidFill>
                  <a:srgbClr val="7030A0"/>
                </a:solidFill>
                <a:latin typeface="Times New Roman" pitchFamily="18" charset="0"/>
                <a:cs typeface="Times New Roman" pitchFamily="18" charset="0"/>
              </a:rPr>
              <a:t>«Загадки звуков»                             «Звуки домашних животных»</a:t>
            </a: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000108"/>
            <a:ext cx="4071966" cy="5214974"/>
          </a:xfrm>
        </p:spPr>
        <p:txBody>
          <a:bodyPr>
            <a:normAutofit/>
          </a:bodyPr>
          <a:lstStyle/>
          <a:p>
            <a:pPr algn="just"/>
            <a:r>
              <a:rPr lang="ru-RU" sz="1600" b="1" dirty="0" smtClean="0">
                <a:solidFill>
                  <a:srgbClr val="7030A0"/>
                </a:solidFill>
                <a:latin typeface="Times New Roman" pitchFamily="18" charset="0"/>
                <a:cs typeface="Times New Roman" pitchFamily="18" charset="0"/>
              </a:rPr>
              <a:t>Оборудование: </a:t>
            </a:r>
          </a:p>
          <a:p>
            <a:pPr algn="just"/>
            <a:r>
              <a:rPr lang="ru-RU" sz="1600" dirty="0" smtClean="0">
                <a:solidFill>
                  <a:srgbClr val="7030A0"/>
                </a:solidFill>
                <a:latin typeface="Times New Roman" pitchFamily="18" charset="0"/>
                <a:cs typeface="Times New Roman" pitchFamily="18" charset="0"/>
              </a:rPr>
              <a:t>Моноблок.</a:t>
            </a:r>
            <a:r>
              <a:rPr lang="ru-RU" sz="1600" b="1" dirty="0" smtClean="0">
                <a:solidFill>
                  <a:srgbClr val="7030A0"/>
                </a:solidFill>
                <a:latin typeface="Times New Roman" pitchFamily="18" charset="0"/>
                <a:cs typeface="Times New Roman" pitchFamily="18" charset="0"/>
              </a:rPr>
              <a:t> </a:t>
            </a:r>
            <a:endParaRPr lang="ru-RU" sz="1600" dirty="0" smtClean="0">
              <a:solidFill>
                <a:srgbClr val="7030A0"/>
              </a:solidFill>
              <a:latin typeface="Times New Roman" pitchFamily="18" charset="0"/>
              <a:cs typeface="Times New Roman" pitchFamily="18" charset="0"/>
            </a:endParaRPr>
          </a:p>
          <a:p>
            <a:pPr algn="just"/>
            <a:r>
              <a:rPr lang="ru-RU" sz="1600" b="1" dirty="0" smtClean="0">
                <a:solidFill>
                  <a:srgbClr val="7030A0"/>
                </a:solidFill>
                <a:latin typeface="Times New Roman" pitchFamily="18" charset="0"/>
                <a:cs typeface="Times New Roman" pitchFamily="18" charset="0"/>
              </a:rPr>
              <a:t>Описание игры:</a:t>
            </a:r>
            <a:endParaRPr lang="ru-RU" sz="1600" dirty="0" smtClean="0">
              <a:solidFill>
                <a:srgbClr val="7030A0"/>
              </a:solidFill>
              <a:latin typeface="Times New Roman" pitchFamily="18" charset="0"/>
              <a:cs typeface="Times New Roman" pitchFamily="18" charset="0"/>
            </a:endParaRPr>
          </a:p>
          <a:p>
            <a:pPr algn="just"/>
            <a:r>
              <a:rPr lang="ru-RU" sz="1600" dirty="0" smtClean="0">
                <a:solidFill>
                  <a:srgbClr val="7030A0"/>
                </a:solidFill>
                <a:latin typeface="Times New Roman" pitchFamily="18" charset="0"/>
                <a:cs typeface="Times New Roman" pitchFamily="18" charset="0"/>
              </a:rPr>
              <a:t>предложить ребёнку прослушать и выполнить  задание. С помощью «мыши» щёлкать на кнопку в центре монитора и слушать звук. Выбрать из 4 картинок ту, которая издавала этот звук.</a:t>
            </a:r>
          </a:p>
          <a:p>
            <a:pPr algn="l"/>
            <a:r>
              <a:rPr lang="ru-RU" sz="1600" dirty="0" smtClean="0">
                <a:solidFill>
                  <a:srgbClr val="7030A0"/>
                </a:solidFill>
                <a:latin typeface="Times New Roman" pitchFamily="18" charset="0"/>
                <a:cs typeface="Times New Roman" pitchFamily="18" charset="0"/>
              </a:rPr>
              <a:t> </a:t>
            </a:r>
          </a:p>
          <a:p>
            <a:pPr algn="l"/>
            <a:endParaRPr lang="ru-RU" sz="2100" b="1" dirty="0" smtClean="0">
              <a:solidFill>
                <a:srgbClr val="7030A0"/>
              </a:solidFill>
              <a:latin typeface="Times New Roman" pitchFamily="18" charset="0"/>
              <a:cs typeface="Times New Roman" pitchFamily="18" charset="0"/>
            </a:endParaRPr>
          </a:p>
          <a:p>
            <a:pPr algn="just"/>
            <a:r>
              <a:rPr lang="ru-RU" sz="2100" dirty="0" smtClean="0">
                <a:solidFill>
                  <a:srgbClr val="7030A0"/>
                </a:solidFill>
                <a:latin typeface="Times New Roman" pitchFamily="18" charset="0"/>
                <a:cs typeface="Times New Roman" pitchFamily="18" charset="0"/>
              </a:rPr>
              <a:t> </a:t>
            </a:r>
          </a:p>
          <a:p>
            <a:pPr algn="l"/>
            <a:endParaRPr lang="ru-RU" sz="5600" dirty="0" smtClean="0">
              <a:solidFill>
                <a:srgbClr val="7030A0"/>
              </a:solidFill>
              <a:latin typeface="Times New Roman" pitchFamily="18" charset="0"/>
              <a:cs typeface="Times New Roman" pitchFamily="18" charset="0"/>
            </a:endParaRPr>
          </a:p>
          <a:p>
            <a:pPr algn="l"/>
            <a:endParaRPr lang="ru-RU" sz="1800" dirty="0" smtClean="0">
              <a:solidFill>
                <a:srgbClr val="7030A0"/>
              </a:solidFill>
              <a:latin typeface="Times New Roman" pitchFamily="18" charset="0"/>
              <a:cs typeface="Times New Roman" pitchFamily="18" charset="0"/>
            </a:endParaRPr>
          </a:p>
          <a:p>
            <a:pPr algn="l">
              <a:buFont typeface="Arial" pitchFamily="34" charset="0"/>
              <a:buChar char="•"/>
            </a:pPr>
            <a:endParaRPr lang="ru-RU" sz="1800" dirty="0" smtClean="0"/>
          </a:p>
          <a:p>
            <a:pPr algn="l">
              <a:buFont typeface="Arial" pitchFamily="34" charset="0"/>
              <a:buChar char="•"/>
            </a:pPr>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500570"/>
            <a:ext cx="2428860" cy="2357430"/>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12" name="TextBox 11"/>
          <p:cNvSpPr txBox="1"/>
          <p:nvPr/>
        </p:nvSpPr>
        <p:spPr>
          <a:xfrm>
            <a:off x="5357818" y="928670"/>
            <a:ext cx="3643338" cy="3323987"/>
          </a:xfrm>
          <a:prstGeom prst="rect">
            <a:avLst/>
          </a:prstGeom>
          <a:noFill/>
        </p:spPr>
        <p:txBody>
          <a:bodyPr wrap="square" rtlCol="0">
            <a:spAutoFit/>
          </a:bodyPr>
          <a:lstStyle/>
          <a:p>
            <a:pPr algn="just">
              <a:lnSpc>
                <a:spcPct val="150000"/>
              </a:lnSpc>
            </a:pPr>
            <a:r>
              <a:rPr lang="ru-RU" sz="1600" b="1" dirty="0" smtClean="0">
                <a:solidFill>
                  <a:srgbClr val="7030A0"/>
                </a:solidFill>
                <a:latin typeface="Times New Roman" pitchFamily="18" charset="0"/>
                <a:cs typeface="Times New Roman" pitchFamily="18" charset="0"/>
              </a:rPr>
              <a:t>Оборудование: </a:t>
            </a:r>
          </a:p>
          <a:p>
            <a:pPr algn="just"/>
            <a:r>
              <a:rPr lang="ru-RU" sz="1600" dirty="0" smtClean="0">
                <a:solidFill>
                  <a:srgbClr val="7030A0"/>
                </a:solidFill>
                <a:latin typeface="Times New Roman" pitchFamily="18" charset="0"/>
                <a:cs typeface="Times New Roman" pitchFamily="18" charset="0"/>
              </a:rPr>
              <a:t>Моноблок.</a:t>
            </a:r>
          </a:p>
          <a:p>
            <a:pPr algn="just"/>
            <a:r>
              <a:rPr lang="ru-RU" sz="1600" b="1" dirty="0" smtClean="0">
                <a:solidFill>
                  <a:srgbClr val="7030A0"/>
                </a:solidFill>
                <a:latin typeface="Times New Roman" pitchFamily="18" charset="0"/>
                <a:cs typeface="Times New Roman" pitchFamily="18" charset="0"/>
              </a:rPr>
              <a:t>Описание игры:</a:t>
            </a:r>
            <a:endParaRPr lang="ru-RU" sz="1600" dirty="0" smtClean="0">
              <a:solidFill>
                <a:srgbClr val="7030A0"/>
              </a:solidFill>
              <a:latin typeface="Times New Roman" pitchFamily="18" charset="0"/>
              <a:cs typeface="Times New Roman" pitchFamily="18" charset="0"/>
            </a:endParaRPr>
          </a:p>
          <a:p>
            <a:pPr algn="just"/>
            <a:r>
              <a:rPr lang="ru-RU" sz="1600" dirty="0" smtClean="0">
                <a:solidFill>
                  <a:srgbClr val="7030A0"/>
                </a:solidFill>
                <a:latin typeface="Times New Roman" pitchFamily="18" charset="0"/>
                <a:cs typeface="Times New Roman" pitchFamily="18" charset="0"/>
              </a:rPr>
              <a:t>В игре голоса животных перепутаны.</a:t>
            </a:r>
            <a:r>
              <a:rPr lang="ru-RU" sz="1600" b="1" dirty="0" smtClean="0">
                <a:solidFill>
                  <a:srgbClr val="7030A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Предложить ребёнку  щёлкнуть  «мышью» по любому животному , послушать голос и определить какому животному он принадлежит.</a:t>
            </a:r>
          </a:p>
          <a:p>
            <a:endParaRPr lang="ru-RU" sz="1600" b="1" dirty="0" smtClean="0">
              <a:solidFill>
                <a:srgbClr val="7030A0"/>
              </a:solidFill>
              <a:latin typeface="Times New Roman" pitchFamily="18" charset="0"/>
              <a:cs typeface="Times New Roman" pitchFamily="18" charset="0"/>
            </a:endParaRPr>
          </a:p>
          <a:p>
            <a:endParaRPr lang="ru-RU" sz="1600" b="1" dirty="0" smtClean="0">
              <a:solidFill>
                <a:srgbClr val="7030A0"/>
              </a:solidFill>
              <a:latin typeface="Times New Roman" pitchFamily="18" charset="0"/>
              <a:cs typeface="Times New Roman" pitchFamily="18" charset="0"/>
            </a:endParaRPr>
          </a:p>
          <a:p>
            <a:endParaRPr lang="ru-RU" sz="1600" dirty="0" smtClean="0">
              <a:solidFill>
                <a:srgbClr val="7030A0"/>
              </a:solidFill>
              <a:latin typeface="Times New Roman" pitchFamily="18" charset="0"/>
              <a:cs typeface="Times New Roman" pitchFamily="18" charset="0"/>
            </a:endParaRPr>
          </a:p>
          <a:p>
            <a:endParaRPr lang="ru-RU" dirty="0"/>
          </a:p>
        </p:txBody>
      </p:sp>
      <p:pic>
        <p:nvPicPr>
          <p:cNvPr id="36866" name="Picture 2" descr="https://detkisuper.ru/wp-content/uploads/9/8/f/98fdf21aff91e894a73b2d960ef4cec6.jpeg"/>
          <p:cNvPicPr>
            <a:picLocks noChangeAspect="1" noChangeArrowheads="1"/>
          </p:cNvPicPr>
          <p:nvPr/>
        </p:nvPicPr>
        <p:blipFill>
          <a:blip r:embed="rId6"/>
          <a:srcRect l="1875" t="6250" r="3437" b="3749"/>
          <a:stretch>
            <a:fillRect/>
          </a:stretch>
        </p:blipFill>
        <p:spPr bwMode="auto">
          <a:xfrm>
            <a:off x="5071042" y="3786190"/>
            <a:ext cx="4072958" cy="2903495"/>
          </a:xfrm>
          <a:prstGeom prst="rect">
            <a:avLst/>
          </a:prstGeom>
          <a:noFill/>
          <a:effectLst>
            <a:softEdge rad="127000"/>
          </a:effectLst>
        </p:spPr>
      </p:pic>
      <p:pic>
        <p:nvPicPr>
          <p:cNvPr id="36868" name="Picture 4" descr="https://formyangel.ru/wp-content/uploads/3/1/1/31137de1ddc2e7302a928331bc9b2ea1.jpeg"/>
          <p:cNvPicPr>
            <a:picLocks noChangeAspect="1" noChangeArrowheads="1"/>
          </p:cNvPicPr>
          <p:nvPr/>
        </p:nvPicPr>
        <p:blipFill>
          <a:blip r:embed="rId7"/>
          <a:srcRect l="15000" t="8750" r="14687" b="4999"/>
          <a:stretch>
            <a:fillRect/>
          </a:stretch>
        </p:blipFill>
        <p:spPr bwMode="auto">
          <a:xfrm>
            <a:off x="2285984" y="3286124"/>
            <a:ext cx="2786082" cy="2563195"/>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i?id=1b18b11fda3a834f0bcbdf8a08562eab_l-5253310-images-thumbs&amp;n=13"/>
          <p:cNvPicPr>
            <a:picLocks noChangeAspect="1" noChangeArrowheads="1"/>
          </p:cNvPicPr>
          <p:nvPr/>
        </p:nvPicPr>
        <p:blipFill>
          <a:blip r:embed="rId3"/>
          <a:srcRect/>
          <a:stretch>
            <a:fillRect/>
          </a:stretch>
        </p:blipFill>
        <p:spPr bwMode="auto">
          <a:xfrm>
            <a:off x="0" y="0"/>
            <a:ext cx="9144020" cy="6858000"/>
          </a:xfrm>
          <a:prstGeom prst="rect">
            <a:avLst/>
          </a:prstGeom>
          <a:noFill/>
        </p:spPr>
      </p:pic>
      <p:sp>
        <p:nvSpPr>
          <p:cNvPr id="2" name="Заголовок 1"/>
          <p:cNvSpPr>
            <a:spLocks noGrp="1"/>
          </p:cNvSpPr>
          <p:nvPr>
            <p:ph type="ctrTitle"/>
          </p:nvPr>
        </p:nvSpPr>
        <p:spPr>
          <a:xfrm>
            <a:off x="214282" y="1000108"/>
            <a:ext cx="8501122" cy="642942"/>
          </a:xfrm>
        </p:spPr>
        <p:txBody>
          <a:bodyPr>
            <a:noAutofit/>
          </a:bodyPr>
          <a:lstStyle/>
          <a:p>
            <a:r>
              <a:rPr lang="en-US" sz="2800" b="1" dirty="0" smtClean="0">
                <a:solidFill>
                  <a:srgbClr val="7030A0"/>
                </a:solidFill>
                <a:latin typeface="Times New Roman" pitchFamily="18" charset="0"/>
                <a:cs typeface="Times New Roman" pitchFamily="18" charset="0"/>
              </a:rPr>
              <a:t>II </a:t>
            </a:r>
            <a:r>
              <a:rPr lang="ru-RU" sz="2800" b="1" dirty="0" smtClean="0">
                <a:solidFill>
                  <a:srgbClr val="7030A0"/>
                </a:solidFill>
                <a:latin typeface="Times New Roman" pitchFamily="18" charset="0"/>
                <a:cs typeface="Times New Roman" pitchFamily="18" charset="0"/>
              </a:rPr>
              <a:t>этап</a:t>
            </a:r>
            <a:br>
              <a:rPr lang="ru-RU" sz="2800" b="1"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Различение высоты, силы, тембра голоса на материале одинаковых звуков, сочетаний слов и фраз.»</a:t>
            </a:r>
            <a:r>
              <a:rPr lang="ru-RU" sz="2800" dirty="0" smtClean="0">
                <a:solidFill>
                  <a:srgbClr val="7030A0"/>
                </a:solidFill>
                <a:latin typeface="Times New Roman" pitchFamily="18" charset="0"/>
                <a:cs typeface="Times New Roman" pitchFamily="18" charset="0"/>
              </a:rPr>
              <a:t/>
            </a:r>
            <a:br>
              <a:rPr lang="ru-RU" sz="2800" dirty="0" smtClean="0">
                <a:solidFill>
                  <a:srgbClr val="7030A0"/>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
            </a:r>
            <a:br>
              <a:rPr lang="ru-RU" sz="2800" b="1" dirty="0" smtClean="0">
                <a:solidFill>
                  <a:srgbClr val="7030A0"/>
                </a:solidFill>
                <a:latin typeface="Times New Roman" pitchFamily="18" charset="0"/>
                <a:cs typeface="Times New Roman" pitchFamily="18" charset="0"/>
              </a:rPr>
            </a:br>
            <a:endParaRPr lang="ru-RU" sz="28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2844" y="1500174"/>
            <a:ext cx="3643338" cy="3071834"/>
          </a:xfrm>
        </p:spPr>
        <p:txBody>
          <a:bodyPr>
            <a:normAutofit fontScale="92500" lnSpcReduction="10000"/>
          </a:bodyPr>
          <a:lstStyle/>
          <a:p>
            <a:pPr algn="just"/>
            <a:endParaRPr lang="ru-RU" sz="1800" dirty="0" smtClean="0"/>
          </a:p>
          <a:p>
            <a:pPr algn="just"/>
            <a:r>
              <a:rPr lang="ru-RU" sz="1800" b="1" dirty="0" smtClean="0">
                <a:solidFill>
                  <a:srgbClr val="7030A0"/>
                </a:solidFill>
                <a:latin typeface="Times New Roman" pitchFamily="18" charset="0"/>
                <a:cs typeface="Times New Roman" pitchFamily="18" charset="0"/>
              </a:rPr>
              <a:t>Цель: </a:t>
            </a:r>
            <a:r>
              <a:rPr lang="ru-RU" sz="1800" dirty="0" smtClean="0">
                <a:solidFill>
                  <a:srgbClr val="7030A0"/>
                </a:solidFill>
                <a:latin typeface="Times New Roman" pitchFamily="18" charset="0"/>
                <a:cs typeface="Times New Roman" pitchFamily="18" charset="0"/>
              </a:rPr>
              <a:t>учить различать высоту, силу и тембр голоса, ориентируясь на одни и те же звуки, звукосочетания и слова.</a:t>
            </a:r>
          </a:p>
          <a:p>
            <a:pPr algn="just"/>
            <a:endParaRPr lang="ru-RU" sz="1800" dirty="0" smtClean="0">
              <a:solidFill>
                <a:srgbClr val="7030A0"/>
              </a:solidFill>
              <a:latin typeface="Times New Roman" pitchFamily="18" charset="0"/>
              <a:cs typeface="Times New Roman" pitchFamily="18" charset="0"/>
            </a:endParaRPr>
          </a:p>
          <a:p>
            <a:pPr algn="l"/>
            <a:r>
              <a:rPr lang="ru-RU" sz="1800" b="1" dirty="0" smtClean="0">
                <a:solidFill>
                  <a:srgbClr val="7030A0"/>
                </a:solidFill>
                <a:latin typeface="Times New Roman" pitchFamily="18" charset="0"/>
                <a:cs typeface="Times New Roman" pitchFamily="18" charset="0"/>
              </a:rPr>
              <a:t>Предлагаемые игры:</a:t>
            </a:r>
          </a:p>
          <a:p>
            <a:pPr algn="l">
              <a:buFont typeface="Arial" pitchFamily="34" charset="0"/>
              <a:buChar char="•"/>
            </a:pPr>
            <a:r>
              <a:rPr lang="ru-RU" sz="1800" dirty="0" smtClean="0">
                <a:solidFill>
                  <a:srgbClr val="7030A0"/>
                </a:solidFill>
                <a:latin typeface="Times New Roman" pitchFamily="18" charset="0"/>
                <a:cs typeface="Times New Roman" pitchFamily="18" charset="0"/>
              </a:rPr>
              <a:t> «Угадай, кто идёт».</a:t>
            </a:r>
          </a:p>
          <a:p>
            <a:pPr algn="l">
              <a:buFont typeface="Arial" pitchFamily="34" charset="0"/>
              <a:buChar char="•"/>
            </a:pPr>
            <a:r>
              <a:rPr lang="ru-RU" sz="1800" dirty="0" smtClean="0">
                <a:solidFill>
                  <a:srgbClr val="7030A0"/>
                </a:solidFill>
              </a:rPr>
              <a:t> </a:t>
            </a:r>
            <a:r>
              <a:rPr lang="ru-RU" sz="1800" dirty="0" smtClean="0">
                <a:solidFill>
                  <a:srgbClr val="7030A0"/>
                </a:solidFill>
                <a:latin typeface="Times New Roman" pitchFamily="18" charset="0"/>
                <a:cs typeface="Times New Roman" pitchFamily="18" charset="0"/>
              </a:rPr>
              <a:t>«Тихо - громко!»</a:t>
            </a:r>
          </a:p>
          <a:p>
            <a:pPr algn="l">
              <a:buFont typeface="Arial" pitchFamily="34" charset="0"/>
              <a:buChar char="•"/>
            </a:pPr>
            <a:r>
              <a:rPr lang="ru-RU" sz="1800" dirty="0" smtClean="0">
                <a:solidFill>
                  <a:srgbClr val="7030A0"/>
                </a:solidFill>
                <a:latin typeface="Times New Roman" pitchFamily="18" charset="0"/>
                <a:cs typeface="Times New Roman" pitchFamily="18" charset="0"/>
              </a:rPr>
              <a:t> «Иди-беги».</a:t>
            </a:r>
          </a:p>
          <a:p>
            <a:pPr algn="l">
              <a:buFont typeface="Arial" pitchFamily="34" charset="0"/>
              <a:buChar char="•"/>
            </a:pPr>
            <a:r>
              <a:rPr lang="ru-RU" sz="1800" dirty="0" smtClean="0">
                <a:solidFill>
                  <a:srgbClr val="7030A0"/>
                </a:solidFill>
              </a:rPr>
              <a:t>«</a:t>
            </a:r>
            <a:r>
              <a:rPr lang="ru-RU" sz="1800" dirty="0" smtClean="0">
                <a:solidFill>
                  <a:srgbClr val="7030A0"/>
                </a:solidFill>
                <a:latin typeface="Times New Roman" pitchFamily="18" charset="0"/>
                <a:cs typeface="Times New Roman" pitchFamily="18" charset="0"/>
              </a:rPr>
              <a:t>Угадай, кто сказал».</a:t>
            </a:r>
          </a:p>
          <a:p>
            <a:pPr algn="l"/>
            <a:endParaRPr lang="ru-RU" sz="1800" dirty="0" smtClean="0">
              <a:solidFill>
                <a:srgbClr val="7030A0"/>
              </a:solidFill>
              <a:latin typeface="Times New Roman" pitchFamily="18" charset="0"/>
              <a:cs typeface="Times New Roman" pitchFamily="18" charset="0"/>
            </a:endParaRPr>
          </a:p>
          <a:p>
            <a:pPr algn="l"/>
            <a:endParaRPr lang="ru-RU" sz="1800" b="1" dirty="0" smtClean="0">
              <a:solidFill>
                <a:srgbClr val="7030A0"/>
              </a:solidFill>
              <a:latin typeface="Times New Roman" pitchFamily="18" charset="0"/>
              <a:cs typeface="Times New Roman" pitchFamily="18" charset="0"/>
            </a:endParaRPr>
          </a:p>
          <a:p>
            <a:pPr algn="l"/>
            <a:endParaRPr lang="ru-RU" sz="2400" b="1" dirty="0" smtClean="0">
              <a:latin typeface="Times New Roman" pitchFamily="18" charset="0"/>
              <a:cs typeface="Times New Roman" pitchFamily="18" charset="0"/>
            </a:endParaRPr>
          </a:p>
          <a:p>
            <a:endParaRPr lang="ru-RU" sz="2400" b="1" dirty="0" smtClean="0"/>
          </a:p>
          <a:p>
            <a:endParaRPr lang="ru-RU" sz="2400" b="1" dirty="0" smtClean="0"/>
          </a:p>
          <a:p>
            <a:pPr algn="l"/>
            <a:endParaRPr lang="ru-RU" sz="25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l"/>
            <a:endParaRPr lang="ru-RU" sz="2200" dirty="0" smtClean="0">
              <a:solidFill>
                <a:srgbClr val="7030A0"/>
              </a:solidFill>
              <a:latin typeface="Times New Roman" pitchFamily="18" charset="0"/>
              <a:cs typeface="Times New Roman" pitchFamily="18" charset="0"/>
            </a:endParaRPr>
          </a:p>
          <a:p>
            <a:pPr algn="just"/>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pPr algn="r"/>
            <a:endParaRPr lang="ru-RU" sz="1400" b="1" dirty="0" smtClean="0">
              <a:solidFill>
                <a:schemeClr val="tx1">
                  <a:lumMod val="95000"/>
                  <a:lumOff val="5000"/>
                </a:schemeClr>
              </a:solidFill>
              <a:latin typeface="Times New Roman" pitchFamily="18" charset="0"/>
              <a:cs typeface="Times New Roman" pitchFamily="18" charset="0"/>
            </a:endParaRPr>
          </a:p>
          <a:p>
            <a:endParaRPr lang="ru-RU" dirty="0" smtClean="0"/>
          </a:p>
        </p:txBody>
      </p:sp>
      <p:pic>
        <p:nvPicPr>
          <p:cNvPr id="5" name="Рисунок 4" descr="458-4580698_circulo-rosa-para-decorao-moldura-circulo-rosa-png.png"/>
          <p:cNvPicPr>
            <a:picLocks noChangeAspect="1"/>
          </p:cNvPicPr>
          <p:nvPr/>
        </p:nvPicPr>
        <p:blipFill>
          <a:blip r:embed="rId4" cstate="print">
            <a:clrChange>
              <a:clrFrom>
                <a:srgbClr val="F7F7F7"/>
              </a:clrFrom>
              <a:clrTo>
                <a:srgbClr val="F7F7F7">
                  <a:alpha val="0"/>
                </a:srgbClr>
              </a:clrTo>
            </a:clrChange>
          </a:blip>
          <a:stretch>
            <a:fillRect/>
          </a:stretch>
        </p:blipFill>
        <p:spPr>
          <a:xfrm>
            <a:off x="0" y="4456099"/>
            <a:ext cx="2428860" cy="2401901"/>
          </a:xfrm>
          <a:prstGeom prst="rect">
            <a:avLst/>
          </a:prstGeom>
        </p:spPr>
      </p:pic>
      <p:pic>
        <p:nvPicPr>
          <p:cNvPr id="6" name="Рисунок 5" descr="eeca5299e19575a624a455bdce598231_brown-cliparts-png-teddy-bear-cartoon-teddy-bear-png-_860-1149.png"/>
          <p:cNvPicPr>
            <a:picLocks noChangeAspect="1"/>
          </p:cNvPicPr>
          <p:nvPr/>
        </p:nvPicPr>
        <p:blipFill>
          <a:blip r:embed="rId5" cstate="print">
            <a:clrChange>
              <a:clrFrom>
                <a:srgbClr val="F7F7F7"/>
              </a:clrFrom>
              <a:clrTo>
                <a:srgbClr val="F7F7F7">
                  <a:alpha val="0"/>
                </a:srgbClr>
              </a:clrTo>
            </a:clrChange>
          </a:blip>
          <a:stretch>
            <a:fillRect/>
          </a:stretch>
        </p:blipFill>
        <p:spPr>
          <a:xfrm>
            <a:off x="857224" y="5286388"/>
            <a:ext cx="838200" cy="1179747"/>
          </a:xfrm>
          <a:prstGeom prst="rect">
            <a:avLst/>
          </a:prstGeom>
        </p:spPr>
      </p:pic>
      <p:sp>
        <p:nvSpPr>
          <p:cNvPr id="7" name="Прямоугольник 6"/>
          <p:cNvSpPr/>
          <p:nvPr/>
        </p:nvSpPr>
        <p:spPr>
          <a:xfrm>
            <a:off x="2286000" y="3214686"/>
            <a:ext cx="4572000" cy="369332"/>
          </a:xfrm>
          <a:prstGeom prst="rect">
            <a:avLst/>
          </a:prstGeom>
        </p:spPr>
        <p:txBody>
          <a:bodyPr wrap="square">
            <a:spAutoFit/>
          </a:bodyPr>
          <a:lstStyle/>
          <a:p>
            <a:endParaRPr lang="ru-RU" dirty="0">
              <a:ln>
                <a:solidFill>
                  <a:srgbClr val="9900CC"/>
                </a:solidFill>
              </a:ln>
              <a:solidFill>
                <a:srgbClr val="9900FF"/>
              </a:solidFill>
              <a:latin typeface="Times New Roman" pitchFamily="18" charset="0"/>
              <a:cs typeface="Times New Roman" pitchFamily="18" charset="0"/>
            </a:endParaRPr>
          </a:p>
        </p:txBody>
      </p:sp>
      <p:sp>
        <p:nvSpPr>
          <p:cNvPr id="8" name="TextBox 7"/>
          <p:cNvSpPr txBox="1"/>
          <p:nvPr/>
        </p:nvSpPr>
        <p:spPr>
          <a:xfrm>
            <a:off x="142844" y="5286388"/>
            <a:ext cx="2214578" cy="142876"/>
          </a:xfrm>
          <a:prstGeom prst="rect">
            <a:avLst/>
          </a:prstGeom>
          <a:noFill/>
        </p:spPr>
        <p:txBody>
          <a:bodyPr wrap="square" rtlCol="0">
            <a:prstTxWarp prst="textArchUp">
              <a:avLst>
                <a:gd name="adj" fmla="val 10897507"/>
              </a:avLst>
            </a:prstTxWarp>
            <a:spAutoFit/>
          </a:bodyPr>
          <a:lstStyle/>
          <a:p>
            <a:pPr algn="ctr"/>
            <a:r>
              <a:rPr lang="ru-RU" sz="1000" dirty="0" smtClean="0">
                <a:ln>
                  <a:solidFill>
                    <a:srgbClr val="9900CC"/>
                  </a:solidFill>
                </a:ln>
                <a:solidFill>
                  <a:srgbClr val="7030A0"/>
                </a:solidFill>
                <a:latin typeface="Times New Roman" pitchFamily="18" charset="0"/>
                <a:cs typeface="Times New Roman" pitchFamily="18" charset="0"/>
              </a:rPr>
              <a:t>МБДОУ «Детский сад </a:t>
            </a:r>
          </a:p>
          <a:p>
            <a:pPr algn="ctr"/>
            <a:r>
              <a:rPr lang="ru-RU" sz="1000" dirty="0" smtClean="0">
                <a:ln>
                  <a:solidFill>
                    <a:srgbClr val="9900CC"/>
                  </a:solidFill>
                </a:ln>
                <a:solidFill>
                  <a:srgbClr val="7030A0"/>
                </a:solidFill>
                <a:latin typeface="Times New Roman" pitchFamily="18" charset="0"/>
                <a:cs typeface="Times New Roman" pitchFamily="18" charset="0"/>
              </a:rPr>
              <a:t>№1 п. Верховье»</a:t>
            </a:r>
            <a:endParaRPr lang="ru-RU" sz="1000" dirty="0">
              <a:ln>
                <a:solidFill>
                  <a:srgbClr val="9900CC"/>
                </a:solidFill>
              </a:ln>
              <a:solidFill>
                <a:srgbClr val="7030A0"/>
              </a:solidFill>
              <a:latin typeface="Times New Roman" pitchFamily="18" charset="0"/>
              <a:cs typeface="Times New Roman" pitchFamily="18" charset="0"/>
            </a:endParaRPr>
          </a:p>
        </p:txBody>
      </p:sp>
      <p:sp>
        <p:nvSpPr>
          <p:cNvPr id="13" name="TextBox 12"/>
          <p:cNvSpPr txBox="1"/>
          <p:nvPr/>
        </p:nvSpPr>
        <p:spPr>
          <a:xfrm>
            <a:off x="1357290" y="5214950"/>
            <a:ext cx="184731" cy="369332"/>
          </a:xfrm>
          <a:prstGeom prst="rect">
            <a:avLst/>
          </a:prstGeom>
          <a:noFill/>
        </p:spPr>
        <p:txBody>
          <a:bodyPr wrap="none" rtlCol="0">
            <a:spAutoFit/>
          </a:bodyPr>
          <a:lstStyle/>
          <a:p>
            <a:endParaRPr lang="ru-RU" dirty="0"/>
          </a:p>
        </p:txBody>
      </p:sp>
      <p:sp>
        <p:nvSpPr>
          <p:cNvPr id="47" name="TextBox 46"/>
          <p:cNvSpPr txBox="1"/>
          <p:nvPr/>
        </p:nvSpPr>
        <p:spPr>
          <a:xfrm>
            <a:off x="7143768" y="2500306"/>
            <a:ext cx="1714512" cy="323165"/>
          </a:xfrm>
          <a:prstGeom prst="rect">
            <a:avLst/>
          </a:prstGeom>
          <a:noFill/>
        </p:spPr>
        <p:txBody>
          <a:bodyPr wrap="square" rtlCol="0">
            <a:spAutoFit/>
          </a:bodyPr>
          <a:lstStyle/>
          <a:p>
            <a:endParaRPr lang="ru-RU" sz="1500" dirty="0">
              <a:solidFill>
                <a:srgbClr val="7030A0"/>
              </a:solidFill>
              <a:latin typeface="Times New Roman" pitchFamily="18" charset="0"/>
              <a:cs typeface="Times New Roman" pitchFamily="18" charset="0"/>
            </a:endParaRPr>
          </a:p>
        </p:txBody>
      </p:sp>
      <p:sp>
        <p:nvSpPr>
          <p:cNvPr id="34818" name="AutoShape 2" descr="https://akademiarechi.ru/wp-content/uploads/2020/10/88-e16037875766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https://akademiarechi.ru/wp-content/uploads/2020/10/88-e160378757662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2" name="Picture 6" descr="Ð¤Ð¾ÑÐ¾, Ð°Ð²ÑÐ¾Ñ Soloveika Ð½Ð° Ð¯Ð½Ð´ÐµÐºÑ.Ð¤Ð¾ÑÐºÐ°Ñ Kids Cartoon Characters, Cartoon Boy..."/>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286512" y="1428736"/>
            <a:ext cx="1857388" cy="2349265"/>
          </a:xfrm>
          <a:prstGeom prst="rect">
            <a:avLst/>
          </a:prstGeom>
          <a:noFill/>
        </p:spPr>
      </p:pic>
      <p:pic>
        <p:nvPicPr>
          <p:cNvPr id="34824" name="Picture 8" descr="https://shareslide.ru/img/thumbs/bff7859a9b2dcc15eb8e8663c0d2aee1-800x.jpg"/>
          <p:cNvPicPr>
            <a:picLocks noChangeAspect="1" noChangeArrowheads="1"/>
          </p:cNvPicPr>
          <p:nvPr/>
        </p:nvPicPr>
        <p:blipFill>
          <a:blip r:embed="rId7">
            <a:clrChange>
              <a:clrFrom>
                <a:srgbClr val="FEFFFF"/>
              </a:clrFrom>
              <a:clrTo>
                <a:srgbClr val="FEFFFF">
                  <a:alpha val="0"/>
                </a:srgbClr>
              </a:clrTo>
            </a:clrChange>
          </a:blip>
          <a:srcRect l="64688" t="50000"/>
          <a:stretch>
            <a:fillRect/>
          </a:stretch>
        </p:blipFill>
        <p:spPr bwMode="auto">
          <a:xfrm>
            <a:off x="4429124" y="1928802"/>
            <a:ext cx="2047247" cy="2174081"/>
          </a:xfrm>
          <a:prstGeom prst="rect">
            <a:avLst/>
          </a:prstGeom>
          <a:noFill/>
        </p:spPr>
      </p:pic>
      <p:pic>
        <p:nvPicPr>
          <p:cNvPr id="34828" name="Picture 12" descr="https://flomaster.club/uploads/posts/2021-11/1637762632_87-flomaster-club-p-deti-v-detskom-sadu-risunok-detskie-98.jpg"/>
          <p:cNvPicPr>
            <a:picLocks noChangeAspect="1" noChangeArrowheads="1"/>
          </p:cNvPicPr>
          <p:nvPr/>
        </p:nvPicPr>
        <p:blipFill>
          <a:blip r:embed="rId8" cstate="print">
            <a:clrChange>
              <a:clrFrom>
                <a:srgbClr val="FFFFFF"/>
              </a:clrFrom>
              <a:clrTo>
                <a:srgbClr val="FFFFFF">
                  <a:alpha val="0"/>
                </a:srgbClr>
              </a:clrTo>
            </a:clrChange>
          </a:blip>
          <a:srcRect l="23974"/>
          <a:stretch>
            <a:fillRect/>
          </a:stretch>
        </p:blipFill>
        <p:spPr bwMode="auto">
          <a:xfrm>
            <a:off x="4786314" y="3643314"/>
            <a:ext cx="3398041" cy="2786058"/>
          </a:xfrm>
          <a:prstGeom prst="rect">
            <a:avLst/>
          </a:prstGeom>
          <a:noFill/>
        </p:spPr>
      </p:pic>
      <p:pic>
        <p:nvPicPr>
          <p:cNvPr id="34830" name="Picture 14" descr="https://i.mycdn.me/i?r=AyH4iRPQ2q0otWIFepML2LxR0KZe9zF5dbNlLpCbO4HDBw"/>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000364" y="4594327"/>
            <a:ext cx="2000264" cy="226367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1332</Words>
  <PresentationFormat>Экран (4:3)</PresentationFormat>
  <Paragraphs>604</Paragraphs>
  <Slides>20</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Актуальность:</vt:lpstr>
      <vt:lpstr>Цель: развивать фонематические процессы у дошкольников, используя дидактические игры.</vt:lpstr>
      <vt:lpstr>Слайд 4</vt:lpstr>
      <vt:lpstr>Слайд 5</vt:lpstr>
      <vt:lpstr> Этапы развития фонематического восприятия  (Т.Б. Филичева, Н.А. Чевелёва) </vt:lpstr>
      <vt:lpstr> I этап «Узнавание неречевых звуков» </vt:lpstr>
      <vt:lpstr>                            Интерактивные  игры «Загадки звуков»                             «Звуки домашних животных» </vt:lpstr>
      <vt:lpstr>II этап « Различение высоты, силы, тембра голоса на материале одинаковых звуков, сочетаний слов и фраз.»  </vt:lpstr>
      <vt:lpstr>Игра «Лесная прогулка»  </vt:lpstr>
      <vt:lpstr>III этап «Различение слов, близких по звуковому составу»  </vt:lpstr>
      <vt:lpstr>Игра «Самый внимательный»  </vt:lpstr>
      <vt:lpstr>IV этап «Воспроизведение и дифференциация слогов»  </vt:lpstr>
      <vt:lpstr>Игра «Сломанный телефон»  </vt:lpstr>
      <vt:lpstr>V этап «Дифференциация фонем, уточнение артикуляции звука с опорой на восприятие и ощущения.»  </vt:lpstr>
      <vt:lpstr>  </vt:lpstr>
      <vt:lpstr>VI этап «Развитие навыков элементарного звукового анализа.» </vt:lpstr>
      <vt:lpstr>Игра «Раздели слова на слоги» </vt:lpstr>
      <vt:lpstr>Вывод</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293</cp:revision>
  <dcterms:created xsi:type="dcterms:W3CDTF">2022-04-27T11:37:11Z</dcterms:created>
  <dcterms:modified xsi:type="dcterms:W3CDTF">2022-10-31T16:07:53Z</dcterms:modified>
</cp:coreProperties>
</file>