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6.12.1.0-->
<p:presentation xmlns:r="http://schemas.openxmlformats.org/officeDocument/2006/relationships" xmlns:a="http://schemas.openxmlformats.org/drawingml/2006/main" xmlns:p="http://schemas.openxmlformats.org/presentationml/2006/main" saveSubsetFonts="1">
  <p:sldMasterIdLst>
    <p:sldMasterId id="21474838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custDataLst>
    <p:tags r:id="rId13"/>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714" y="-96"/>
      </p:cViewPr>
      <p:guideLst>
        <p:guide orient="horz" pos="2160"/>
        <p:guide pos="3840"/>
      </p:guideLst>
    </p:cSldViewPr>
  </p:slideViewPr>
  <p:notesTextViewPr>
    <p:cViewPr>
      <p:scale>
        <a:sx n="1" d="1"/>
        <a:sy n="1" d="1"/>
      </p:scale>
      <p:origin x="0" y="0"/>
    </p:cViewPr>
  </p:notesTextViewPr>
  <p:notesViewPr>
    <p:cSldViewPr>
      <p:cViewPr>
        <p:scale>
          <a:sx n="0" d="100"/>
          <a:sy n="0" d="100"/>
        </p:scale>
        <p:origin x="0" y="0"/>
      </p:cViewPr>
    </p:cSldViewPr>
  </p:notesViewPr>
  <p:gridSpacing cx="73736200" cy="73736200"/>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9.xml" /><Relationship Id="rId11" Type="http://schemas.openxmlformats.org/officeDocument/2006/relationships/slide" Target="slides/slide10.xml" /><Relationship Id="rId12" Type="http://schemas.openxmlformats.org/officeDocument/2006/relationships/slide" Target="slides/slide11.xml" /><Relationship Id="rId13" Type="http://schemas.openxmlformats.org/officeDocument/2006/relationships/tags" Target="tags/tag1.xml" /><Relationship Id="rId14" Type="http://schemas.openxmlformats.org/officeDocument/2006/relationships/presProps" Target="presProps.xml" /><Relationship Id="rId15" Type="http://schemas.openxmlformats.org/officeDocument/2006/relationships/viewProps" Target="viewProps.xml" /><Relationship Id="rId16" Type="http://schemas.openxmlformats.org/officeDocument/2006/relationships/theme" Target="theme/theme1.xml" /><Relationship Id="rId17" Type="http://schemas.openxmlformats.org/officeDocument/2006/relationships/tableStyles" Target="tableStyles.xml" /><Relationship Id="rId2" Type="http://schemas.openxmlformats.org/officeDocument/2006/relationships/slide" Target="slides/slide1.xml" /><Relationship Id="rId3" Type="http://schemas.openxmlformats.org/officeDocument/2006/relationships/slide" Target="slides/slide2.xml" /><Relationship Id="rId4" Type="http://schemas.openxmlformats.org/officeDocument/2006/relationships/slide" Target="slides/slide3.xml" /><Relationship Id="rId5" Type="http://schemas.openxmlformats.org/officeDocument/2006/relationships/slide" Target="slides/slide4.xml" /><Relationship Id="rId6" Type="http://schemas.openxmlformats.org/officeDocument/2006/relationships/slide" Target="slides/slide5.xml" /><Relationship Id="rId7" Type="http://schemas.openxmlformats.org/officeDocument/2006/relationships/slide" Target="slides/slide6.xml" /><Relationship Id="rId8" Type="http://schemas.openxmlformats.org/officeDocument/2006/relationships/slide" Target="slides/slide7.xml" /><Relationship Id="rId9" Type="http://schemas.openxmlformats.org/officeDocument/2006/relationships/slide" Target="slides/slide8.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 preserve="1">
  <p:cSld name="Титульный слайд">
    <p:spTree>
      <p:nvGrpSpPr>
        <p:cNvPr id="1" name=""/>
        <p:cNvGrpSpPr/>
        <p:nvPr/>
      </p:nvGrpSpPr>
      <p:grpSpPr>
        <a:xfrm>
          <a:off x="0" y="0"/>
          <a: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a:p>
        </p:txBody>
      </p:sp>
      <p:sp>
        <p:nvSpPr>
          <p:cNvPr id="4" name="Date Placeholder 3"/>
          <p:cNvSpPr>
            <a:spLocks noGrp="1"/>
          </p:cNvSpPr>
          <p:nvPr>
            <p:ph type="dt" sz="half" idx="10"/>
          </p:nvPr>
        </p:nvSpPr>
        <p:spPr/>
        <p:txBody>
          <a:bodyPr/>
          <a:lstStyle/>
          <a:p>
            <a:fld id="{650CD6F4-EEF8-4071-BB0E-A80E24D73121}" type="datetimeFigureOut">
              <a:rPr lang="ru-RU" smtClean="0"/>
              <a:t>15.04.2022</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txBody>
          <a:bodyPr/>
          <a:lstStyle/>
          <a:p/>
        </p:txBody>
      </p:sp>
      <p:sp>
        <p:nvSpPr>
          <p:cNvPr id="6" name="Slide Number Placeholder 5"/>
          <p:cNvSpPr>
            <a:spLocks noGrp="1"/>
          </p:cNvSpPr>
          <p:nvPr>
            <p:ph type="sldNum" sz="quarter" idx="12"/>
          </p:nvPr>
        </p:nvSpPr>
        <p:spPr>
          <a:xfrm>
            <a:off x="531812" y="4529540"/>
            <a:ext cx="779767" cy="365125"/>
          </a:xfrm>
        </p:spPr>
        <p:txBody>
          <a:bodyPr/>
          <a:lstStyle/>
          <a:p>
            <a:fld id="{8DE2C715-CBB8-44D9-BAA4-6854200FEE01}" type="slidenum">
              <a:rPr lang="ru-RU" smtClean="0"/>
              <a:t>‹#›</a:t>
            </a:fld>
            <a:endParaRPr lang="ru-RU"/>
          </a:p>
        </p:txBody>
      </p:sp>
    </p:spTree>
    <p:extLst>
      <p:ext uri="{BB962C8B-B14F-4D97-AF65-F5344CB8AC3E}">
        <p14:creationId xmlns:p14="http://schemas.microsoft.com/office/powerpoint/2010/main" xmlns="" val="1449905047"/>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p:cSld name="Заголовок и подпись">
    <p:spTree>
      <p:nvGrpSpPr>
        <p:cNvPr id="1" name=""/>
        <p:cNvGrpSpPr/>
        <p:nvPr/>
      </p:nvGrpSpPr>
      <p:grpSpPr>
        <a:xfrm>
          <a:off x="0" y="0"/>
          <a: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50CD6F4-EEF8-4071-BB0E-A80E24D73121}" type="datetimeFigureOut">
              <a:rPr lang="ru-RU" smtClean="0"/>
              <a:t>15.04.2022</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p:txBody>
      </p:sp>
      <p:sp>
        <p:nvSpPr>
          <p:cNvPr id="6" name="Slide Number Placeholder 5"/>
          <p:cNvSpPr>
            <a:spLocks noGrp="1"/>
          </p:cNvSpPr>
          <p:nvPr>
            <p:ph type="sldNum" sz="quarter" idx="12"/>
          </p:nvPr>
        </p:nvSpPr>
        <p:spPr>
          <a:xfrm>
            <a:off x="531812" y="3244139"/>
            <a:ext cx="779767" cy="365125"/>
          </a:xfrm>
        </p:spPr>
        <p:txBody>
          <a:bodyPr/>
          <a:lstStyle/>
          <a:p>
            <a:fld id="{8DE2C715-CBB8-44D9-BAA4-6854200FEE01}" type="slidenum">
              <a:rPr lang="ru-RU" smtClean="0"/>
              <a:t>‹#›</a:t>
            </a:fld>
            <a:endParaRPr lang="ru-RU"/>
          </a:p>
        </p:txBody>
      </p:sp>
    </p:spTree>
    <p:extLst>
      <p:ext uri="{BB962C8B-B14F-4D97-AF65-F5344CB8AC3E}">
        <p14:creationId xmlns:p14="http://schemas.microsoft.com/office/powerpoint/2010/main" xmlns="" val="1579812075"/>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p:cSld name="Цитата с подписью">
    <p:spTree>
      <p:nvGrpSpPr>
        <p:cNvPr id="1" name=""/>
        <p:cNvGrpSpPr/>
        <p:nvPr/>
      </p:nvGrpSpPr>
      <p:grpSpPr>
        <a:xfrm>
          <a:off x="0" y="0"/>
          <a: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50CD6F4-EEF8-4071-BB0E-A80E24D73121}" type="datetimeFigureOut">
              <a:rPr lang="ru-RU" smtClean="0"/>
              <a:t>15.04.2022</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p:txBody>
      </p:sp>
      <p:sp>
        <p:nvSpPr>
          <p:cNvPr id="6" name="Slide Number Placeholder 5"/>
          <p:cNvSpPr>
            <a:spLocks noGrp="1"/>
          </p:cNvSpPr>
          <p:nvPr>
            <p:ph type="sldNum" sz="quarter" idx="12"/>
          </p:nvPr>
        </p:nvSpPr>
        <p:spPr>
          <a:xfrm>
            <a:off x="531812" y="3244139"/>
            <a:ext cx="779767" cy="365125"/>
          </a:xfrm>
        </p:spPr>
        <p:txBody>
          <a:bodyPr/>
          <a:lstStyle/>
          <a:p>
            <a:fld id="{8DE2C715-CBB8-44D9-BAA4-6854200FEE01}"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Tree>
    <p:extLst>
      <p:ext uri="{BB962C8B-B14F-4D97-AF65-F5344CB8AC3E}">
        <p14:creationId xmlns:p14="http://schemas.microsoft.com/office/powerpoint/2010/main" xmlns="" val="3364621176"/>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p:cSld name="Карточка имени">
    <p:spTree>
      <p:nvGrpSpPr>
        <p:cNvPr id="1" name=""/>
        <p:cNvGrpSpPr/>
        <p:nvPr/>
      </p:nvGrpSpPr>
      <p:grpSpPr>
        <a:xfrm>
          <a:off x="0" y="0"/>
          <a: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650CD6F4-EEF8-4071-BB0E-A80E24D73121}" type="datetimeFigureOut">
              <a:rPr lang="ru-RU" smtClean="0"/>
              <a:t>15.04.2022</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p:txBody>
      </p:sp>
      <p:sp>
        <p:nvSpPr>
          <p:cNvPr id="7" name="Slide Number Placeholder 6"/>
          <p:cNvSpPr>
            <a:spLocks noGrp="1"/>
          </p:cNvSpPr>
          <p:nvPr>
            <p:ph type="sldNum" sz="quarter" idx="12"/>
          </p:nvPr>
        </p:nvSpPr>
        <p:spPr>
          <a:xfrm>
            <a:off x="531812" y="4983087"/>
            <a:ext cx="779767" cy="365125"/>
          </a:xfrm>
        </p:spPr>
        <p:txBody>
          <a:bodyPr/>
          <a:lstStyle/>
          <a:p>
            <a:fld id="{8DE2C715-CBB8-44D9-BAA4-6854200FEE01}" type="slidenum">
              <a:rPr lang="ru-RU" smtClean="0"/>
              <a:t>‹#›</a:t>
            </a:fld>
            <a:endParaRPr lang="ru-RU"/>
          </a:p>
        </p:txBody>
      </p:sp>
    </p:spTree>
    <p:extLst>
      <p:ext uri="{BB962C8B-B14F-4D97-AF65-F5344CB8AC3E}">
        <p14:creationId xmlns:p14="http://schemas.microsoft.com/office/powerpoint/2010/main" xmlns="" val="2497594765"/>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p:cSld name="Цитата карточки имени">
    <p:spTree>
      <p:nvGrpSpPr>
        <p:cNvPr id="1" name=""/>
        <p:cNvGrpSpPr/>
        <p:nvPr/>
      </p:nvGrpSpPr>
      <p:grpSpPr>
        <a:xfrm>
          <a:off x="0" y="0"/>
          <a: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650CD6F4-EEF8-4071-BB0E-A80E24D73121}" type="datetimeFigureOut">
              <a:rPr lang="ru-RU" smtClean="0"/>
              <a:t>15.04.2022</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p:txBody>
      </p:sp>
      <p:sp>
        <p:nvSpPr>
          <p:cNvPr id="7" name="Slide Number Placeholder 6"/>
          <p:cNvSpPr>
            <a:spLocks noGrp="1"/>
          </p:cNvSpPr>
          <p:nvPr>
            <p:ph type="sldNum" sz="quarter" idx="12"/>
          </p:nvPr>
        </p:nvSpPr>
        <p:spPr>
          <a:xfrm>
            <a:off x="531812" y="4983087"/>
            <a:ext cx="779767" cy="365125"/>
          </a:xfrm>
        </p:spPr>
        <p:txBody>
          <a:bodyPr/>
          <a:lstStyle/>
          <a:p>
            <a:fld id="{8DE2C715-CBB8-44D9-BAA4-6854200FEE01}"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Tree>
    <p:extLst>
      <p:ext uri="{BB962C8B-B14F-4D97-AF65-F5344CB8AC3E}">
        <p14:creationId xmlns:p14="http://schemas.microsoft.com/office/powerpoint/2010/main" xmlns="" val="2228327233"/>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p:cSld name="Истина или ложь">
    <p:spTree>
      <p:nvGrpSpPr>
        <p:cNvPr id="1" name=""/>
        <p:cNvGrpSpPr/>
        <p:nvPr/>
      </p:nvGrpSpPr>
      <p:grpSpPr>
        <a:xfrm>
          <a:off x="0" y="0"/>
          <a: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650CD6F4-EEF8-4071-BB0E-A80E24D73121}" type="datetimeFigureOut">
              <a:rPr lang="ru-RU" smtClean="0"/>
              <a:t>15.04.2022</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p:txBody>
      </p:sp>
      <p:sp>
        <p:nvSpPr>
          <p:cNvPr id="7" name="Slide Number Placeholder 6"/>
          <p:cNvSpPr>
            <a:spLocks noGrp="1"/>
          </p:cNvSpPr>
          <p:nvPr>
            <p:ph type="sldNum" sz="quarter" idx="12"/>
          </p:nvPr>
        </p:nvSpPr>
        <p:spPr>
          <a:xfrm>
            <a:off x="531812" y="4983087"/>
            <a:ext cx="779767" cy="365125"/>
          </a:xfrm>
        </p:spPr>
        <p:txBody>
          <a:bodyPr/>
          <a:lstStyle/>
          <a:p>
            <a:fld id="{8DE2C715-CBB8-44D9-BAA4-6854200FEE01}" type="slidenum">
              <a:rPr lang="ru-RU" smtClean="0"/>
              <a:t>‹#›</a:t>
            </a:fld>
            <a:endParaRPr lang="ru-RU"/>
          </a:p>
        </p:txBody>
      </p:sp>
    </p:spTree>
    <p:extLst>
      <p:ext uri="{BB962C8B-B14F-4D97-AF65-F5344CB8AC3E}">
        <p14:creationId xmlns:p14="http://schemas.microsoft.com/office/powerpoint/2010/main" xmlns="" val="1261587204"/>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x" preserve="1">
  <p:cSld name="Заголовок и вертикальный текст">
    <p:spTree>
      <p:nvGrpSpPr>
        <p:cNvPr id="1" name=""/>
        <p:cNvGrpSpPr/>
        <p:nvPr/>
      </p:nvGrpSpPr>
      <p:grpSpPr>
        <a:xfrm>
          <a:off x="0" y="0"/>
          <a: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650CD6F4-EEF8-4071-BB0E-A80E24D73121}" type="datetimeFigureOut">
              <a:rPr lang="ru-RU" smtClean="0"/>
              <a:t>15.04.2022</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p:txBody>
      </p:sp>
      <p:sp>
        <p:nvSpPr>
          <p:cNvPr id="6" name="Slide Number Placeholder 5"/>
          <p:cNvSpPr>
            <a:spLocks noGrp="1"/>
          </p:cNvSpPr>
          <p:nvPr>
            <p:ph type="sldNum" sz="quarter" idx="12"/>
          </p:nvPr>
        </p:nvSpPr>
        <p:spPr/>
        <p:txBody>
          <a:bodyPr/>
          <a:lstStyle/>
          <a:p>
            <a:fld id="{8DE2C715-CBB8-44D9-BAA4-6854200FEE01}" type="slidenum">
              <a:rPr lang="ru-RU" smtClean="0"/>
              <a:t>‹#›</a:t>
            </a:fld>
            <a:endParaRPr lang="ru-RU"/>
          </a:p>
        </p:txBody>
      </p:sp>
    </p:spTree>
    <p:extLst>
      <p:ext uri="{BB962C8B-B14F-4D97-AF65-F5344CB8AC3E}">
        <p14:creationId xmlns:p14="http://schemas.microsoft.com/office/powerpoint/2010/main" xmlns="" val="2551735157"/>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itleAndTx" preserve="1">
  <p:cSld name="Вертикальный заголовок и текст">
    <p:spTree>
      <p:nvGrpSpPr>
        <p:cNvPr id="1" name=""/>
        <p:cNvGrpSpPr/>
        <p:nvPr/>
      </p:nvGrpSpPr>
      <p:grpSpPr>
        <a:xfrm>
          <a:off x="0" y="0"/>
          <a: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650CD6F4-EEF8-4071-BB0E-A80E24D73121}" type="datetimeFigureOut">
              <a:rPr lang="ru-RU" smtClean="0"/>
              <a:t>15.04.2022</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p:txBody>
      </p:sp>
      <p:sp>
        <p:nvSpPr>
          <p:cNvPr id="6" name="Slide Number Placeholder 5"/>
          <p:cNvSpPr>
            <a:spLocks noGrp="1"/>
          </p:cNvSpPr>
          <p:nvPr>
            <p:ph type="sldNum" sz="quarter" idx="12"/>
          </p:nvPr>
        </p:nvSpPr>
        <p:spPr/>
        <p:txBody>
          <a:bodyPr/>
          <a:lstStyle/>
          <a:p>
            <a:fld id="{8DE2C715-CBB8-44D9-BAA4-6854200FEE01}" type="slidenum">
              <a:rPr lang="ru-RU" smtClean="0"/>
              <a:t>‹#›</a:t>
            </a:fld>
            <a:endParaRPr lang="ru-RU"/>
          </a:p>
        </p:txBody>
      </p:sp>
    </p:spTree>
    <p:extLst>
      <p:ext uri="{BB962C8B-B14F-4D97-AF65-F5344CB8AC3E}">
        <p14:creationId xmlns:p14="http://schemas.microsoft.com/office/powerpoint/2010/main" xmlns="" val="2762765506"/>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 preserve="1">
  <p:cSld name="Заголовок и объект">
    <p:spTree>
      <p:nvGrpSpPr>
        <p:cNvPr id="1" name=""/>
        <p:cNvGrpSpPr/>
        <p:nvPr/>
      </p:nvGrpSpPr>
      <p:grpSpPr>
        <a:xfrm>
          <a:off x="0" y="0"/>
          <a: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650CD6F4-EEF8-4071-BB0E-A80E24D73121}" type="datetimeFigureOut">
              <a:rPr lang="ru-RU" smtClean="0"/>
              <a:t>15.04.2022</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p:txBody>
      </p:sp>
      <p:sp>
        <p:nvSpPr>
          <p:cNvPr id="6" name="Slide Number Placeholder 5"/>
          <p:cNvSpPr>
            <a:spLocks noGrp="1"/>
          </p:cNvSpPr>
          <p:nvPr>
            <p:ph type="sldNum" sz="quarter" idx="12"/>
          </p:nvPr>
        </p:nvSpPr>
        <p:spPr/>
        <p:txBody>
          <a:bodyPr/>
          <a:lstStyle/>
          <a:p>
            <a:fld id="{8DE2C715-CBB8-44D9-BAA4-6854200FEE01}" type="slidenum">
              <a:rPr lang="ru-RU" smtClean="0"/>
              <a:t>‹#›</a:t>
            </a:fld>
            <a:endParaRPr lang="ru-RU"/>
          </a:p>
        </p:txBody>
      </p:sp>
    </p:spTree>
    <p:extLst>
      <p:ext uri="{BB962C8B-B14F-4D97-AF65-F5344CB8AC3E}">
        <p14:creationId xmlns:p14="http://schemas.microsoft.com/office/powerpoint/2010/main" xmlns="" val="1767011514"/>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secHead" preserve="1">
  <p:cSld name="Заголовок раздела">
    <p:spTree>
      <p:nvGrpSpPr>
        <p:cNvPr id="1" name=""/>
        <p:cNvGrpSpPr/>
        <p:nvPr/>
      </p:nvGrpSpPr>
      <p:grpSpPr>
        <a:xfrm>
          <a:off x="0" y="0"/>
          <a: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50CD6F4-EEF8-4071-BB0E-A80E24D73121}" type="datetimeFigureOut">
              <a:rPr lang="ru-RU" smtClean="0"/>
              <a:t>15.04.2022</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p:txBody>
      </p:sp>
      <p:sp>
        <p:nvSpPr>
          <p:cNvPr id="6" name="Slide Number Placeholder 5"/>
          <p:cNvSpPr>
            <a:spLocks noGrp="1"/>
          </p:cNvSpPr>
          <p:nvPr>
            <p:ph type="sldNum" sz="quarter" idx="12"/>
          </p:nvPr>
        </p:nvSpPr>
        <p:spPr>
          <a:xfrm>
            <a:off x="531812" y="3244139"/>
            <a:ext cx="779767" cy="365125"/>
          </a:xfrm>
        </p:spPr>
        <p:txBody>
          <a:bodyPr/>
          <a:lstStyle/>
          <a:p>
            <a:fld id="{8DE2C715-CBB8-44D9-BAA4-6854200FEE01}" type="slidenum">
              <a:rPr lang="ru-RU" smtClean="0"/>
              <a:t>‹#›</a:t>
            </a:fld>
            <a:endParaRPr lang="ru-RU"/>
          </a:p>
        </p:txBody>
      </p:sp>
    </p:spTree>
    <p:extLst>
      <p:ext uri="{BB962C8B-B14F-4D97-AF65-F5344CB8AC3E}">
        <p14:creationId xmlns:p14="http://schemas.microsoft.com/office/powerpoint/2010/main" xmlns="" val="976332953"/>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Obj" preserve="1">
  <p:cSld name="Два объекта">
    <p:spTree>
      <p:nvGrpSpPr>
        <p:cNvPr id="1" name=""/>
        <p:cNvGrpSpPr/>
        <p:nvPr/>
      </p:nvGrpSpPr>
      <p:grpSpPr>
        <a:xfrm>
          <a:off x="0" y="0"/>
          <a:ext cx="0" cy="0"/>
        </a:xfrm>
      </p:grpSpPr>
      <p:sp>
        <p:nvSpPr>
          <p:cNvPr id="8" name="Title 7"/>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4"/>
          <p:cNvSpPr>
            <a:spLocks noGrp="1"/>
          </p:cNvSpPr>
          <p:nvPr>
            <p:ph type="dt" sz="half" idx="10"/>
          </p:nvPr>
        </p:nvSpPr>
        <p:spPr/>
        <p:txBody>
          <a:bodyPr/>
          <a:lstStyle/>
          <a:p>
            <a:fld id="{650CD6F4-EEF8-4071-BB0E-A80E24D73121}" type="datetimeFigureOut">
              <a:rPr lang="ru-RU" smtClean="0"/>
              <a:t>15.04.2022</a:t>
            </a:fld>
            <a:endParaRPr lang="ru-RU"/>
          </a:p>
        </p:txBody>
      </p:sp>
      <p:sp>
        <p:nvSpPr>
          <p:cNvPr id="6" name="Footer Placeholder 5"/>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p:txBody>
      </p:sp>
      <p:sp>
        <p:nvSpPr>
          <p:cNvPr id="13" name="Slide Number Placeholder 5"/>
          <p:cNvSpPr>
            <a:spLocks noGrp="1"/>
          </p:cNvSpPr>
          <p:nvPr>
            <p:ph type="sldNum" sz="quarter" idx="12"/>
          </p:nvPr>
        </p:nvSpPr>
        <p:spPr>
          <a:xfrm>
            <a:off x="531812" y="787782"/>
            <a:ext cx="779767" cy="365125"/>
          </a:xfrm>
        </p:spPr>
        <p:txBody>
          <a:bodyPr/>
          <a:lstStyle/>
          <a:p>
            <a:fld id="{8DE2C715-CBB8-44D9-BAA4-6854200FEE01}" type="slidenum">
              <a:rPr lang="ru-RU" smtClean="0"/>
              <a:t>‹#›</a:t>
            </a:fld>
            <a:endParaRPr lang="ru-RU"/>
          </a:p>
        </p:txBody>
      </p:sp>
    </p:spTree>
    <p:extLst>
      <p:ext uri="{BB962C8B-B14F-4D97-AF65-F5344CB8AC3E}">
        <p14:creationId xmlns:p14="http://schemas.microsoft.com/office/powerpoint/2010/main" xmlns="" val="171493711"/>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TxTwoObj" preserve="1">
  <p:cSld name="Сравнение">
    <p:spTree>
      <p:nvGrpSpPr>
        <p:cNvPr id="1" name=""/>
        <p:cNvGrpSpPr/>
        <p:nvPr/>
      </p:nvGrpSpPr>
      <p:grpSpPr>
        <a:xfrm>
          <a:off x="0" y="0"/>
          <a:ext cx="0" cy="0"/>
        </a:xfrm>
      </p:grpSpPr>
      <p:sp>
        <p:nvSpPr>
          <p:cNvPr id="10" name="Title 9"/>
          <p:cNvSpPr>
            <a:spLocks noGrp="1"/>
          </p:cNvSpPr>
          <p:nvPr>
            <p:ph type="title"/>
          </p:nvPr>
        </p:nvSpPr>
        <p:spPr/>
        <p:txBody>
          <a:bodyPr/>
          <a:lstStyle/>
          <a:p>
            <a:r>
              <a:rPr lang="ru-RU" smtClean="0"/>
              <a:t>Образец заголовка</a:t>
            </a:r>
            <a:endParaRPr lang="en-US"/>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650CD6F4-EEF8-4071-BB0E-A80E24D73121}" type="datetimeFigureOut">
              <a:rPr lang="ru-RU" smtClean="0"/>
              <a:t>15.04.2022</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p:txBody>
      </p:sp>
      <p:sp>
        <p:nvSpPr>
          <p:cNvPr id="13" name="Slide Number Placeholder 5"/>
          <p:cNvSpPr>
            <a:spLocks noGrp="1"/>
          </p:cNvSpPr>
          <p:nvPr>
            <p:ph type="sldNum" sz="quarter" idx="12"/>
          </p:nvPr>
        </p:nvSpPr>
        <p:spPr>
          <a:xfrm>
            <a:off x="531812" y="787782"/>
            <a:ext cx="779767" cy="365125"/>
          </a:xfrm>
        </p:spPr>
        <p:txBody>
          <a:bodyPr/>
          <a:lstStyle/>
          <a:p>
            <a:fld id="{8DE2C715-CBB8-44D9-BAA4-6854200FEE01}" type="slidenum">
              <a:rPr lang="ru-RU" smtClean="0"/>
              <a:t>‹#›</a:t>
            </a:fld>
            <a:endParaRPr lang="ru-RU"/>
          </a:p>
        </p:txBody>
      </p:sp>
    </p:spTree>
    <p:extLst>
      <p:ext uri="{BB962C8B-B14F-4D97-AF65-F5344CB8AC3E}">
        <p14:creationId xmlns:p14="http://schemas.microsoft.com/office/powerpoint/2010/main" xmlns="" val="4024182677"/>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Only" preserve="1">
  <p:cSld name="Только заголовок">
    <p:spTree>
      <p:nvGrpSpPr>
        <p:cNvPr id="1" name=""/>
        <p:cNvGrpSpPr/>
        <p:nvPr/>
      </p:nvGrpSpPr>
      <p:grpSpPr>
        <a:xfrm>
          <a:off x="0" y="0"/>
          <a: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650CD6F4-EEF8-4071-BB0E-A80E24D73121}" type="datetimeFigureOut">
              <a:rPr lang="ru-RU" smtClean="0"/>
              <a:t>15.04.2022</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p:txBody>
      </p:sp>
      <p:sp>
        <p:nvSpPr>
          <p:cNvPr id="5" name="Slide Number Placeholder 4"/>
          <p:cNvSpPr>
            <a:spLocks noGrp="1"/>
          </p:cNvSpPr>
          <p:nvPr>
            <p:ph type="sldNum" sz="quarter" idx="12"/>
          </p:nvPr>
        </p:nvSpPr>
        <p:spPr/>
        <p:txBody>
          <a:bodyPr/>
          <a:lstStyle/>
          <a:p>
            <a:fld id="{8DE2C715-CBB8-44D9-BAA4-6854200FEE01}" type="slidenum">
              <a:rPr lang="ru-RU" smtClean="0"/>
              <a:t>‹#›</a:t>
            </a:fld>
            <a:endParaRPr lang="ru-RU"/>
          </a:p>
        </p:txBody>
      </p:sp>
    </p:spTree>
    <p:extLst>
      <p:ext uri="{BB962C8B-B14F-4D97-AF65-F5344CB8AC3E}">
        <p14:creationId xmlns:p14="http://schemas.microsoft.com/office/powerpoint/2010/main" xmlns="" val="4157930593"/>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blank" preserve="1">
  <p:cSld name="Пустой слайд">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650CD6F4-EEF8-4071-BB0E-A80E24D73121}" type="datetimeFigureOut">
              <a:rPr lang="ru-RU" smtClean="0"/>
              <a:t>15.04.2022</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p:txBody>
      </p:sp>
      <p:sp>
        <p:nvSpPr>
          <p:cNvPr id="4" name="Slide Number Placeholder 3"/>
          <p:cNvSpPr>
            <a:spLocks noGrp="1"/>
          </p:cNvSpPr>
          <p:nvPr>
            <p:ph type="sldNum" sz="quarter" idx="12"/>
          </p:nvPr>
        </p:nvSpPr>
        <p:spPr/>
        <p:txBody>
          <a:bodyPr/>
          <a:lstStyle/>
          <a:p>
            <a:fld id="{8DE2C715-CBB8-44D9-BAA4-6854200FEE01}" type="slidenum">
              <a:rPr lang="ru-RU" smtClean="0"/>
              <a:t>‹#›</a:t>
            </a:fld>
            <a:endParaRPr lang="ru-RU"/>
          </a:p>
        </p:txBody>
      </p:sp>
    </p:spTree>
    <p:extLst>
      <p:ext uri="{BB962C8B-B14F-4D97-AF65-F5344CB8AC3E}">
        <p14:creationId xmlns:p14="http://schemas.microsoft.com/office/powerpoint/2010/main" xmlns="" val="568664373"/>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Tx" preserve="1">
  <p:cSld name="Объект с подписью">
    <p:spTree>
      <p:nvGrpSpPr>
        <p:cNvPr id="1" name=""/>
        <p:cNvGrpSpPr/>
        <p:nvPr/>
      </p:nvGrpSpPr>
      <p:grpSpPr>
        <a:xfrm>
          <a:off x="0" y="0"/>
          <a: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650CD6F4-EEF8-4071-BB0E-A80E24D73121}" type="datetimeFigureOut">
              <a:rPr lang="ru-RU" smtClean="0"/>
              <a:t>15.04.2022</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p:txBody>
      </p:sp>
      <p:sp>
        <p:nvSpPr>
          <p:cNvPr id="7" name="Slide Number Placeholder 6"/>
          <p:cNvSpPr>
            <a:spLocks noGrp="1"/>
          </p:cNvSpPr>
          <p:nvPr>
            <p:ph type="sldNum" sz="quarter" idx="12"/>
          </p:nvPr>
        </p:nvSpPr>
        <p:spPr/>
        <p:txBody>
          <a:bodyPr/>
          <a:lstStyle/>
          <a:p>
            <a:fld id="{8DE2C715-CBB8-44D9-BAA4-6854200FEE01}" type="slidenum">
              <a:rPr lang="ru-RU" smtClean="0"/>
              <a:t>‹#›</a:t>
            </a:fld>
            <a:endParaRPr lang="ru-RU"/>
          </a:p>
        </p:txBody>
      </p:sp>
    </p:spTree>
    <p:extLst>
      <p:ext uri="{BB962C8B-B14F-4D97-AF65-F5344CB8AC3E}">
        <p14:creationId xmlns:p14="http://schemas.microsoft.com/office/powerpoint/2010/main" xmlns="" val="1731022387"/>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picTx" preserve="1">
  <p:cSld name="Рисунок с подписью">
    <p:spTree>
      <p:nvGrpSpPr>
        <p:cNvPr id="1" name=""/>
        <p:cNvGrpSpPr/>
        <p:nvPr/>
      </p:nvGrpSpPr>
      <p:grpSpPr>
        <a:xfrm>
          <a:off x="0" y="0"/>
          <a: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650CD6F4-EEF8-4071-BB0E-A80E24D73121}" type="datetimeFigureOut">
              <a:rPr lang="ru-RU" smtClean="0"/>
              <a:t>15.04.2022</a:t>
            </a:fld>
            <a:endParaRPr lang="ru-RU"/>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p:txBody>
      </p:sp>
      <p:sp>
        <p:nvSpPr>
          <p:cNvPr id="7" name="Slide Number Placeholder 6"/>
          <p:cNvSpPr>
            <a:spLocks noGrp="1"/>
          </p:cNvSpPr>
          <p:nvPr>
            <p:ph type="sldNum" sz="quarter" idx="12"/>
          </p:nvPr>
        </p:nvSpPr>
        <p:spPr>
          <a:xfrm>
            <a:off x="531812" y="4983087"/>
            <a:ext cx="779767" cy="365125"/>
          </a:xfrm>
        </p:spPr>
        <p:txBody>
          <a:bodyPr/>
          <a:lstStyle/>
          <a:p>
            <a:fld id="{8DE2C715-CBB8-44D9-BAA4-6854200FEE01}" type="slidenum">
              <a:rPr lang="ru-RU" smtClean="0"/>
              <a:t>‹#›</a:t>
            </a:fld>
            <a:endParaRPr lang="ru-RU"/>
          </a:p>
        </p:txBody>
      </p:sp>
    </p:spTree>
    <p:extLst>
      <p:ext uri="{BB962C8B-B14F-4D97-AF65-F5344CB8AC3E}">
        <p14:creationId xmlns:p14="http://schemas.microsoft.com/office/powerpoint/2010/main" xmlns="" val="3451595109"/>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slideLayout" Target="../slideLayouts/slideLayout13.xml" /><Relationship Id="rId14" Type="http://schemas.openxmlformats.org/officeDocument/2006/relationships/slideLayout" Target="../slideLayouts/slideLayout14.xml" /><Relationship Id="rId15" Type="http://schemas.openxmlformats.org/officeDocument/2006/relationships/slideLayout" Target="../slideLayouts/slideLayout15.xml" /><Relationship Id="rId16" Type="http://schemas.openxmlformats.org/officeDocument/2006/relationships/slideLayout" Target="../slideLayouts/slideLayout16.xml" /><Relationship Id="rId17"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Ref idx="1002">
        <a:schemeClr val="bg2"/>
      </p:bgRef>
    </p:bg>
    <p:spTree>
      <p:nvGrpSpPr>
        <p:cNvPr id="1" name=""/>
        <p:cNvGrpSpPr/>
        <p:nvPr/>
      </p:nvGrpSpPr>
      <p:grpSpPr>
        <a:xfrm>
          <a:off x="0" y="0"/>
          <a: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txBody>
            <a:bodyPr/>
            <a:lstStyle/>
            <a:p/>
          </p:txBody>
        </p:sp>
        <p:sp>
          <p:nvSpPr>
            <p:cNvPr id="25" name="Freeform 12"/>
            <p:cNvSpPr/>
            <p:nvPr/>
          </p:nvSpPr>
          <p:spPr bwMode="auto">
            <a:xfrm>
              <a:off x="2597151" y="2779713"/>
              <a:ext cx="550863" cy="1978025"/>
            </a:xfrm>
            <a:custGeom>
              <a:rect l="0" t="0" r="r" b="b"/>
              <a:pathLst>
                <a:path w="140" h="503">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txBody>
            <a:bodyPr/>
            <a:lstStyle/>
            <a:p/>
          </p:txBody>
        </p:sp>
        <p:sp>
          <p:nvSpPr>
            <p:cNvPr id="26" name="Freeform 13"/>
            <p:cNvSpPr/>
            <p:nvPr/>
          </p:nvSpPr>
          <p:spPr bwMode="auto">
            <a:xfrm>
              <a:off x="3175001" y="4730750"/>
              <a:ext cx="519113" cy="1209675"/>
            </a:xfrm>
            <a:custGeom>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txBody>
            <a:bodyPr/>
            <a:lstStyle/>
            <a:p/>
          </p:txBody>
        </p:sp>
        <p:sp>
          <p:nvSpPr>
            <p:cNvPr id="27" name="Freeform 14"/>
            <p:cNvSpPr/>
            <p:nvPr/>
          </p:nvSpPr>
          <p:spPr bwMode="auto">
            <a:xfrm>
              <a:off x="3305176" y="5630863"/>
              <a:ext cx="146050" cy="309563"/>
            </a:xfrm>
            <a:custGeom>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txBody>
            <a:bodyPr/>
            <a:lstStyle/>
            <a:p/>
          </p:txBody>
        </p:sp>
        <p:sp>
          <p:nvSpPr>
            <p:cNvPr id="28" name="Freeform 15"/>
            <p:cNvSpPr/>
            <p:nvPr/>
          </p:nvSpPr>
          <p:spPr bwMode="auto">
            <a:xfrm>
              <a:off x="2573338" y="2817813"/>
              <a:ext cx="700088" cy="2835275"/>
            </a:xfrm>
            <a:custGeom>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txBody>
            <a:bodyPr/>
            <a:lstStyle/>
            <a:p/>
          </p:txBody>
        </p:sp>
        <p:sp>
          <p:nvSpPr>
            <p:cNvPr id="29" name="Freeform 16"/>
            <p:cNvSpPr/>
            <p:nvPr/>
          </p:nvSpPr>
          <p:spPr bwMode="auto">
            <a:xfrm>
              <a:off x="2506663" y="285750"/>
              <a:ext cx="90488" cy="2493963"/>
            </a:xfrm>
            <a:custGeom>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txBody>
            <a:bodyPr/>
            <a:lstStyle/>
            <a:p/>
          </p:txBody>
        </p:sp>
        <p:sp>
          <p:nvSpPr>
            <p:cNvPr id="30" name="Freeform 17"/>
            <p:cNvSpPr/>
            <p:nvPr/>
          </p:nvSpPr>
          <p:spPr bwMode="auto">
            <a:xfrm>
              <a:off x="2554288" y="2598738"/>
              <a:ext cx="66675" cy="420688"/>
            </a:xfrm>
            <a:custGeom>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txBody>
            <a:bodyPr/>
            <a:lstStyle/>
            <a:p/>
          </p:txBody>
        </p:sp>
        <p:sp>
          <p:nvSpPr>
            <p:cNvPr id="31" name="Freeform 18"/>
            <p:cNvSpPr/>
            <p:nvPr/>
          </p:nvSpPr>
          <p:spPr bwMode="auto">
            <a:xfrm>
              <a:off x="3143251" y="4757738"/>
              <a:ext cx="161925" cy="873125"/>
            </a:xfrm>
            <a:custGeom>
              <a:rect l="0" t="0" r="r" b="b"/>
              <a:pathLst>
                <a:path w="41" h="221">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txBody>
            <a:bodyPr/>
            <a:lstStyle/>
            <a:p/>
          </p:txBody>
        </p:sp>
        <p:sp>
          <p:nvSpPr>
            <p:cNvPr id="32" name="Freeform 19"/>
            <p:cNvSpPr/>
            <p:nvPr/>
          </p:nvSpPr>
          <p:spPr bwMode="auto">
            <a:xfrm>
              <a:off x="3148013" y="1282700"/>
              <a:ext cx="1768475" cy="3448050"/>
            </a:xfrm>
            <a:custGeom>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txBody>
            <a:bodyPr/>
            <a:lstStyle/>
            <a:p/>
          </p:txBody>
        </p:sp>
        <p:sp>
          <p:nvSpPr>
            <p:cNvPr id="33" name="Freeform 20"/>
            <p:cNvSpPr/>
            <p:nvPr/>
          </p:nvSpPr>
          <p:spPr bwMode="auto">
            <a:xfrm>
              <a:off x="3273426" y="5653088"/>
              <a:ext cx="138113" cy="287338"/>
            </a:xfrm>
            <a:custGeom>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txBody>
            <a:bodyPr/>
            <a:lstStyle/>
            <a:p/>
          </p:txBody>
        </p:sp>
        <p:sp>
          <p:nvSpPr>
            <p:cNvPr id="34" name="Freeform 21"/>
            <p:cNvSpPr/>
            <p:nvPr/>
          </p:nvSpPr>
          <p:spPr bwMode="auto">
            <a:xfrm>
              <a:off x="3143251" y="4656138"/>
              <a:ext cx="31750" cy="188913"/>
            </a:xfrm>
            <a:custGeom>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txBody>
            <a:bodyPr/>
            <a:lstStyle/>
            <a:p/>
          </p:txBody>
        </p:sp>
        <p:sp>
          <p:nvSpPr>
            <p:cNvPr id="35" name="Freeform 22"/>
            <p:cNvSpPr/>
            <p:nvPr/>
          </p:nvSpPr>
          <p:spPr bwMode="auto">
            <a:xfrm>
              <a:off x="3211513" y="5410200"/>
              <a:ext cx="203200" cy="530225"/>
            </a:xfrm>
            <a:custGeom>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txBody>
            <a:bodyPr/>
            <a:lstStyle/>
            <a:p/>
          </p:txBody>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txBody>
            <a:bodyPr/>
            <a:lstStyle/>
            <a:p/>
          </p:txBody>
        </p:sp>
        <p:sp>
          <p:nvSpPr>
            <p:cNvPr id="12" name="Freeform 28"/>
            <p:cNvSpPr/>
            <p:nvPr/>
          </p:nvSpPr>
          <p:spPr bwMode="auto">
            <a:xfrm>
              <a:off x="7061201" y="3771900"/>
              <a:ext cx="350838" cy="1309688"/>
            </a:xfrm>
            <a:custGeom>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txBody>
            <a:bodyPr/>
            <a:lstStyle/>
            <a:p/>
          </p:txBody>
        </p:sp>
        <p:sp>
          <p:nvSpPr>
            <p:cNvPr id="13" name="Freeform 29"/>
            <p:cNvSpPr/>
            <p:nvPr/>
          </p:nvSpPr>
          <p:spPr bwMode="auto">
            <a:xfrm>
              <a:off x="7439026" y="5053013"/>
              <a:ext cx="357188" cy="820738"/>
            </a:xfrm>
            <a:custGeom>
              <a:rect l="0" t="0" r="r" b="b"/>
              <a:pathLst>
                <a:path w="90" h="206">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txBody>
            <a:bodyPr/>
            <a:lstStyle/>
            <a:p/>
          </p:txBody>
        </p:sp>
        <p:sp>
          <p:nvSpPr>
            <p:cNvPr id="14" name="Freeform 30"/>
            <p:cNvSpPr/>
            <p:nvPr/>
          </p:nvSpPr>
          <p:spPr bwMode="auto">
            <a:xfrm>
              <a:off x="7037388" y="3811588"/>
              <a:ext cx="457200" cy="1852613"/>
            </a:xfrm>
            <a:custGeom>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txBody>
            <a:bodyPr/>
            <a:lstStyle/>
            <a:p/>
          </p:txBody>
        </p:sp>
        <p:sp>
          <p:nvSpPr>
            <p:cNvPr id="15" name="Freeform 31"/>
            <p:cNvSpPr/>
            <p:nvPr/>
          </p:nvSpPr>
          <p:spPr bwMode="auto">
            <a:xfrm>
              <a:off x="6992938" y="1263650"/>
              <a:ext cx="144463" cy="2508250"/>
            </a:xfrm>
            <a:custGeom>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txBody>
            <a:bodyPr/>
            <a:lstStyle/>
            <a:p/>
          </p:txBody>
        </p:sp>
        <p:sp>
          <p:nvSpPr>
            <p:cNvPr id="16" name="Freeform 32"/>
            <p:cNvSpPr/>
            <p:nvPr/>
          </p:nvSpPr>
          <p:spPr bwMode="auto">
            <a:xfrm>
              <a:off x="7526338" y="5640388"/>
              <a:ext cx="111125" cy="233363"/>
            </a:xfrm>
            <a:custGeom>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txBody>
            <a:bodyPr/>
            <a:lstStyle/>
            <a:p/>
          </p:txBody>
        </p:sp>
        <p:sp>
          <p:nvSpPr>
            <p:cNvPr id="17" name="Freeform 33"/>
            <p:cNvSpPr/>
            <p:nvPr/>
          </p:nvSpPr>
          <p:spPr bwMode="auto">
            <a:xfrm>
              <a:off x="7021513" y="3598863"/>
              <a:ext cx="68263" cy="423863"/>
            </a:xfrm>
            <a:custGeom>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txBody>
            <a:bodyPr/>
            <a:lstStyle/>
            <a:p/>
          </p:txBody>
        </p:sp>
        <p:sp>
          <p:nvSpPr>
            <p:cNvPr id="18" name="Freeform 34"/>
            <p:cNvSpPr/>
            <p:nvPr/>
          </p:nvSpPr>
          <p:spPr bwMode="auto">
            <a:xfrm>
              <a:off x="7412038" y="2801938"/>
              <a:ext cx="1168400" cy="2251075"/>
            </a:xfrm>
            <a:custGeom>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txBody>
            <a:bodyPr/>
            <a:lstStyle/>
            <a:p/>
          </p:txBody>
        </p:sp>
        <p:sp>
          <p:nvSpPr>
            <p:cNvPr id="19" name="Freeform 35"/>
            <p:cNvSpPr/>
            <p:nvPr/>
          </p:nvSpPr>
          <p:spPr bwMode="auto">
            <a:xfrm>
              <a:off x="7494588" y="5664200"/>
              <a:ext cx="100013" cy="209550"/>
            </a:xfrm>
            <a:custGeom>
              <a:rect l="0" t="0" r="r" b="b"/>
              <a:pathLst>
                <a:path w="25" h="52">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txBody>
            <a:bodyPr/>
            <a:lstStyle/>
            <a:p/>
          </p:txBody>
        </p:sp>
        <p:sp>
          <p:nvSpPr>
            <p:cNvPr id="20" name="Freeform 36"/>
            <p:cNvSpPr/>
            <p:nvPr/>
          </p:nvSpPr>
          <p:spPr bwMode="auto">
            <a:xfrm>
              <a:off x="7412038" y="5081588"/>
              <a:ext cx="114300" cy="558800"/>
            </a:xfrm>
            <a:custGeom>
              <a:rect l="0" t="0" r="r" b="b"/>
              <a:pathLst>
                <a:path w="28"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txBody>
            <a:bodyPr/>
            <a:lstStyle/>
            <a:p/>
          </p:txBody>
        </p:sp>
        <p:sp>
          <p:nvSpPr>
            <p:cNvPr id="21" name="Freeform 37"/>
            <p:cNvSpPr/>
            <p:nvPr/>
          </p:nvSpPr>
          <p:spPr bwMode="auto">
            <a:xfrm>
              <a:off x="7412038" y="4978400"/>
              <a:ext cx="31750" cy="188913"/>
            </a:xfrm>
            <a:custGeom>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txBody>
            <a:bodyPr/>
            <a:lstStyle/>
            <a:p/>
          </p:txBody>
        </p:sp>
        <p:sp>
          <p:nvSpPr>
            <p:cNvPr id="22" name="Freeform 38"/>
            <p:cNvSpPr/>
            <p:nvPr/>
          </p:nvSpPr>
          <p:spPr bwMode="auto">
            <a:xfrm>
              <a:off x="7439026" y="5434013"/>
              <a:ext cx="174625" cy="439738"/>
            </a:xfrm>
            <a:custGeom>
              <a:rect l="0" t="0" r="r" b="b"/>
              <a:pathLst>
                <a:path w="44" h="110">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txBody>
            <a:bodyPr/>
            <a:lstStyle/>
            <a:p/>
          </p:txBody>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p:txBody>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50CD6F4-EEF8-4071-BB0E-A80E24D73121}" type="datetimeFigureOut">
              <a:rPr lang="ru-RU" smtClean="0"/>
              <a:t>15.04.2022</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DE2C715-CBB8-44D9-BAA4-6854200FEE01}" type="slidenum">
              <a:rPr lang="ru-RU" smtClean="0"/>
              <a:t>‹#›</a:t>
            </a:fld>
            <a:endParaRPr lang="ru-RU"/>
          </a:p>
        </p:txBody>
      </p:sp>
    </p:spTree>
    <p:extLst>
      <p:ext uri="{BB962C8B-B14F-4D97-AF65-F5344CB8AC3E}">
        <p14:creationId xmlns:p14="http://schemas.microsoft.com/office/powerpoint/2010/main" xmlns="" val="2662556584"/>
      </p:ext>
    </p:extLst>
  </p:cSld>
  <p:clrMap bg1="lt1" tx1="dk1" bg2="lt2" tx2="dk2" accent1="accent1" accent2="accent2" accent3="accent3" accent4="accent4" accent5="accent5" accent6="accent6" hlink="hlink" folHlink="folHlink"/>
  <p:sldLayoutIdLst>
    <p:sldLayoutId id="2147483849" r:id="rId1"/>
    <p:sldLayoutId id="2147483850" r:id="rId2"/>
    <p:sldLayoutId id="2147483851" r:id="rId3"/>
    <p:sldLayoutId id="2147483852" r:id="rId4"/>
    <p:sldLayoutId id="2147483853" r:id="rId5"/>
    <p:sldLayoutId id="2147483854" r:id="rId6"/>
    <p:sldLayoutId id="2147483855" r:id="rId7"/>
    <p:sldLayoutId id="2147483856" r:id="rId8"/>
    <p:sldLayoutId id="2147483857" r:id="rId9"/>
    <p:sldLayoutId id="2147483858" r:id="rId10"/>
    <p:sldLayoutId id="2147483859" r:id="rId11"/>
    <p:sldLayoutId id="2147483860" r:id="rId12"/>
    <p:sldLayoutId id="2147483861" r:id="rId13"/>
    <p:sldLayoutId id="2147483862" r:id="rId14"/>
    <p:sldLayoutId id="2147483863" r:id="rId15"/>
    <p:sldLayoutId id="2147483864" r:id="rId16"/>
  </p:sldLayoutIdLst>
  <p:transition/>
  <p:timing/>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ct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ct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ct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ct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ct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ct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ct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ct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ct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image" Target="../media/image8.jpeg"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image" Target="../media/image1.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image" Target="../media/image2.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image" Target="../media/image3.jpeg" /><Relationship Id="rId3" Type="http://schemas.openxmlformats.org/officeDocument/2006/relationships/hyperlink" Target="http://nashidetci.ru/wp-content/uploads/2016/06/Stihotvorenie-Vezhlivyie-slova.jpg" TargetMode="Externa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image" Target="../media/image4.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image" Target="../media/image5.jpe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image" Target="../media/image6.jpeg"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 name="Заголовок 3"/>
          <p:cNvSpPr>
            <a:spLocks noGrp="1"/>
          </p:cNvSpPr>
          <p:nvPr>
            <p:ph type="title"/>
          </p:nvPr>
        </p:nvSpPr>
        <p:spPr>
          <a:xfrm>
            <a:off x="1295402" y="537029"/>
            <a:ext cx="9601196" cy="6037941"/>
          </a:xfrm>
        </p:spPr>
        <p:txBody>
          <a:bodyPr>
            <a:noAutofit/>
          </a:bodyPr>
          <a:lstStyle/>
          <a:p>
            <a:pPr>
              <a:lnSpc>
                <a:spcPct val="107000"/>
              </a:lnSpc>
              <a:spcAft>
                <a:spcPct val="0"/>
              </a:spcAft>
            </a:pPr>
            <a:r>
              <a:rPr lang="ru-RU" sz="2400" b="1"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МБДОУ </a:t>
            </a:r>
            <a:r>
              <a:rPr lang="ru-RU" sz="2400" b="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«Детский сад № 1 п. Верховье»</a:t>
            </a:r>
            <a:br>
              <a:rPr lang="ru-RU" sz="2400" b="1">
                <a:solidFill>
                  <a:srgbClr val="0070C0"/>
                </a:solidFill>
                <a:latin typeface="Times New Roman" panose="02020603050405020304" pitchFamily="18" charset="0"/>
                <a:ea typeface="Calibri" panose="020f0502020204030204" pitchFamily="34" charset="0"/>
                <a:cs typeface="Times New Roman" panose="02020603050405020304" pitchFamily="18" charset="0"/>
              </a:rPr>
            </a:br>
            <a:r>
              <a:rPr lang="ru-RU" sz="2400" b="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br>
              <a:rPr lang="ru-RU" sz="2400" b="1">
                <a:solidFill>
                  <a:srgbClr val="0070C0"/>
                </a:solidFill>
                <a:latin typeface="Times New Roman" panose="02020603050405020304" pitchFamily="18" charset="0"/>
                <a:ea typeface="Calibri" panose="020f0502020204030204" pitchFamily="34" charset="0"/>
                <a:cs typeface="Times New Roman" panose="02020603050405020304" pitchFamily="18" charset="0"/>
              </a:rPr>
            </a:br>
            <a:r>
              <a:rPr lang="ru-RU" sz="2400" b="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br>
              <a:rPr lang="ru-RU" sz="2400" b="1"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br>
            <a:r>
              <a:rPr lang="ru-RU" b="1">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ru-RU" b="1"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ru-RU" b="1"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«Дидактические игры </a:t>
            </a:r>
            <a:r>
              <a:rPr lang="ru-RU" b="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по </a:t>
            </a:r>
            <a:r>
              <a:rPr lang="ru-RU" b="1"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br>
              <a:rPr lang="ru-RU" b="1"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br>
            <a:r>
              <a:rPr lang="ru-RU" b="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b="1"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патриотическому </a:t>
            </a:r>
            <a:r>
              <a:rPr lang="ru-RU" b="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воспитанию </a:t>
            </a:r>
            <a:br>
              <a:rPr lang="ru-RU" b="1"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br>
            <a:r>
              <a:rPr lang="ru-RU" b="1"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для </a:t>
            </a:r>
            <a:r>
              <a:rPr lang="ru-RU" b="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младших </a:t>
            </a:r>
            <a:r>
              <a:rPr lang="ru-RU" b="1"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дошкольников</a:t>
            </a:r>
            <a:r>
              <a:rPr lang="ru-RU" b="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br>
              <a:rPr lang="ru-RU" b="1"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br>
            <a:br>
              <a:rPr lang="ru-RU" b="1">
                <a:solidFill>
                  <a:srgbClr val="0070C0"/>
                </a:solidFill>
                <a:latin typeface="Times New Roman" panose="02020603050405020304" pitchFamily="18" charset="0"/>
                <a:ea typeface="Calibri" panose="020f0502020204030204" pitchFamily="34" charset="0"/>
                <a:cs typeface="Times New Roman" panose="02020603050405020304" pitchFamily="18" charset="0"/>
              </a:rPr>
            </a:br>
            <a:r>
              <a:rPr lang="ru-RU" sz="2400" b="1"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ru-RU" sz="2400" b="1"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a:t>
            </a:r>
            <a:r>
              <a:rPr lang="ru-RU" sz="2400" b="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Консультация для педагогов и родителей)</a:t>
            </a:r>
            <a:br>
              <a:rPr lang="ru-RU" sz="2400" b="1">
                <a:solidFill>
                  <a:srgbClr val="0070C0"/>
                </a:solidFill>
                <a:latin typeface="Times New Roman" panose="02020603050405020304" pitchFamily="18" charset="0"/>
                <a:ea typeface="Calibri" panose="020f0502020204030204" pitchFamily="34" charset="0"/>
                <a:cs typeface="Times New Roman" panose="02020603050405020304" pitchFamily="18" charset="0"/>
              </a:rPr>
            </a:br>
            <a:r>
              <a:rPr lang="ru-RU" sz="2400" b="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br>
              <a:rPr lang="ru-RU" sz="2400" b="1">
                <a:solidFill>
                  <a:srgbClr val="0070C0"/>
                </a:solidFill>
                <a:latin typeface="Times New Roman" panose="02020603050405020304" pitchFamily="18" charset="0"/>
                <a:ea typeface="Calibri" panose="020f0502020204030204" pitchFamily="34" charset="0"/>
                <a:cs typeface="Times New Roman" panose="02020603050405020304" pitchFamily="18" charset="0"/>
              </a:rPr>
            </a:br>
            <a:r>
              <a:rPr lang="ru-RU" sz="2400" b="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b="1"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b="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Подготовила </a:t>
            </a:r>
            <a:r>
              <a:rPr lang="ru-RU" sz="2400" b="1"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воспитатель: Внукова </a:t>
            </a:r>
            <a:r>
              <a:rPr lang="ru-RU" sz="2400" b="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Марина Анатольевна</a:t>
            </a:r>
            <a:br>
              <a:rPr lang="ru-RU" sz="2400" b="1">
                <a:solidFill>
                  <a:srgbClr val="0070C0"/>
                </a:solidFill>
                <a:latin typeface="Times New Roman" panose="02020603050405020304" pitchFamily="18" charset="0"/>
                <a:ea typeface="Calibri" panose="020f0502020204030204" pitchFamily="34" charset="0"/>
                <a:cs typeface="Times New Roman" panose="02020603050405020304" pitchFamily="18" charset="0"/>
              </a:rPr>
            </a:br>
            <a:r>
              <a:rPr lang="ru-RU" sz="2400" b="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br>
              <a:rPr lang="ru-RU" sz="2400" b="1">
                <a:solidFill>
                  <a:srgbClr val="0070C0"/>
                </a:solidFill>
                <a:latin typeface="Times New Roman" panose="02020603050405020304" pitchFamily="18" charset="0"/>
                <a:ea typeface="Calibri" panose="020f0502020204030204" pitchFamily="34" charset="0"/>
                <a:cs typeface="Times New Roman" panose="02020603050405020304" pitchFamily="18" charset="0"/>
              </a:rPr>
            </a:br>
            <a:r>
              <a:rPr lang="ru-RU" sz="2400" b="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b="1"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2021 </a:t>
            </a:r>
            <a:r>
              <a:rPr lang="ru-RU" sz="2400" b="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2022 год</a:t>
            </a:r>
            <a:endParaRPr lang="ru-RU" sz="2400" b="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544395829"/>
      </p:ext>
    </p:extLst>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1302327" y="249383"/>
            <a:ext cx="10709564" cy="6470072"/>
          </a:xfrm>
        </p:spPr>
        <p:txBody>
          <a:bodyPr>
            <a:normAutofit fontScale="90000"/>
          </a:bodyPr>
          <a:lstStyle/>
          <a:p>
            <a:r>
              <a:rPr lang="ru-RU" sz="2700" b="1">
                <a:latin typeface="Times New Roman" panose="02020603050405020304" pitchFamily="18" charset="0"/>
                <a:cs typeface="Times New Roman" panose="02020603050405020304" pitchFamily="18" charset="0"/>
              </a:rPr>
              <a:t>Игра «Профессии»</a:t>
            </a:r>
            <a:br>
              <a:rPr lang="ru-RU" sz="2700">
                <a:latin typeface="Times New Roman" panose="02020603050405020304" pitchFamily="18" charset="0"/>
                <a:cs typeface="Times New Roman" panose="02020603050405020304" pitchFamily="18" charset="0"/>
              </a:rPr>
            </a:br>
            <a:br>
              <a:rPr lang="ru-RU" sz="2700" smtClean="0">
                <a:latin typeface="Times New Roman" panose="02020603050405020304" pitchFamily="18" charset="0"/>
                <a:cs typeface="Times New Roman" panose="02020603050405020304" pitchFamily="18" charset="0"/>
              </a:rPr>
            </a:br>
            <a:r>
              <a:rPr lang="ru-RU" sz="2400" b="1" smtClean="0">
                <a:latin typeface="Times New Roman" panose="02020603050405020304" pitchFamily="18" charset="0"/>
                <a:cs typeface="Times New Roman" panose="02020603050405020304" pitchFamily="18" charset="0"/>
              </a:rPr>
              <a:t>Цель </a:t>
            </a:r>
            <a:r>
              <a:rPr lang="ru-RU" sz="2400" b="1">
                <a:latin typeface="Times New Roman" panose="02020603050405020304" pitchFamily="18" charset="0"/>
                <a:cs typeface="Times New Roman" panose="02020603050405020304" pitchFamily="18" charset="0"/>
              </a:rPr>
              <a:t>игры: </a:t>
            </a:r>
            <a:r>
              <a:rPr lang="ru-RU" sz="2400">
                <a:latin typeface="Times New Roman" panose="02020603050405020304" pitchFamily="18" charset="0"/>
                <a:cs typeface="Times New Roman" panose="02020603050405020304" pitchFamily="18" charset="0"/>
              </a:rPr>
              <a:t>Продолжать знакомить детей </a:t>
            </a:r>
            <a:r>
              <a:rPr lang="ru-RU" sz="2400" smtClean="0">
                <a:latin typeface="Times New Roman" panose="02020603050405020304" pitchFamily="18" charset="0"/>
                <a:cs typeface="Times New Roman" panose="02020603050405020304" pitchFamily="18" charset="0"/>
              </a:rPr>
              <a:t>с</a:t>
            </a:r>
            <a:br>
              <a:rPr lang="ru-RU" sz="2400" smtClean="0">
                <a:latin typeface="Times New Roman" panose="02020603050405020304" pitchFamily="18" charset="0"/>
                <a:cs typeface="Times New Roman" panose="02020603050405020304" pitchFamily="18" charset="0"/>
              </a:rPr>
            </a:br>
            <a:r>
              <a:rPr lang="ru-RU" sz="2400" smtClean="0">
                <a:latin typeface="Times New Roman" panose="02020603050405020304" pitchFamily="18" charset="0"/>
                <a:cs typeface="Times New Roman" panose="02020603050405020304" pitchFamily="18" charset="0"/>
              </a:rPr>
              <a:t> </a:t>
            </a:r>
            <a:r>
              <a:rPr lang="ru-RU" sz="2400">
                <a:latin typeface="Times New Roman" panose="02020603050405020304" pitchFamily="18" charset="0"/>
                <a:cs typeface="Times New Roman" panose="02020603050405020304" pitchFamily="18" charset="0"/>
              </a:rPr>
              <a:t>профессиями людей. Воспитывать </a:t>
            </a:r>
            <a:br>
              <a:rPr lang="ru-RU" sz="2400" smtClean="0">
                <a:latin typeface="Times New Roman" panose="02020603050405020304" pitchFamily="18" charset="0"/>
                <a:cs typeface="Times New Roman" panose="02020603050405020304" pitchFamily="18" charset="0"/>
              </a:rPr>
            </a:br>
            <a:r>
              <a:rPr lang="ru-RU" sz="2400" smtClean="0">
                <a:latin typeface="Times New Roman" panose="02020603050405020304" pitchFamily="18" charset="0"/>
                <a:cs typeface="Times New Roman" panose="02020603050405020304" pitchFamily="18" charset="0"/>
              </a:rPr>
              <a:t>уважительное </a:t>
            </a:r>
            <a:r>
              <a:rPr lang="ru-RU" sz="2400">
                <a:latin typeface="Times New Roman" panose="02020603050405020304" pitchFamily="18" charset="0"/>
                <a:cs typeface="Times New Roman" panose="02020603050405020304" pitchFamily="18" charset="0"/>
              </a:rPr>
              <a:t>отношение к людям </a:t>
            </a:r>
            <a:r>
              <a:rPr lang="ru-RU" sz="2400" smtClean="0">
                <a:latin typeface="Times New Roman" panose="02020603050405020304" pitchFamily="18" charset="0"/>
                <a:cs typeface="Times New Roman" panose="02020603050405020304" pitchFamily="18" charset="0"/>
              </a:rPr>
              <a:t>различных</a:t>
            </a:r>
            <a:br>
              <a:rPr lang="ru-RU" sz="2400" smtClean="0">
                <a:latin typeface="Times New Roman" panose="02020603050405020304" pitchFamily="18" charset="0"/>
                <a:cs typeface="Times New Roman" panose="02020603050405020304" pitchFamily="18" charset="0"/>
              </a:rPr>
            </a:br>
            <a:r>
              <a:rPr lang="ru-RU" sz="2400" smtClean="0">
                <a:latin typeface="Times New Roman" panose="02020603050405020304" pitchFamily="18" charset="0"/>
                <a:cs typeface="Times New Roman" panose="02020603050405020304" pitchFamily="18" charset="0"/>
              </a:rPr>
              <a:t> </a:t>
            </a:r>
            <a:r>
              <a:rPr lang="ru-RU" sz="2400">
                <a:latin typeface="Times New Roman" panose="02020603050405020304" pitchFamily="18" charset="0"/>
                <a:cs typeface="Times New Roman" panose="02020603050405020304" pitchFamily="18" charset="0"/>
              </a:rPr>
              <a:t>профессий и их деятельности</a:t>
            </a:r>
            <a:r>
              <a:rPr lang="ru-RU" sz="2400" smtClean="0">
                <a:latin typeface="Times New Roman" panose="02020603050405020304" pitchFamily="18" charset="0"/>
                <a:cs typeface="Times New Roman" panose="02020603050405020304" pitchFamily="18" charset="0"/>
              </a:rPr>
              <a:t>.</a:t>
            </a:r>
            <a:br>
              <a:rPr lang="ru-RU" sz="2400" smtClean="0">
                <a:latin typeface="Times New Roman" panose="02020603050405020304" pitchFamily="18" charset="0"/>
                <a:cs typeface="Times New Roman" panose="02020603050405020304" pitchFamily="18" charset="0"/>
              </a:rPr>
            </a:br>
            <a:br>
              <a:rPr lang="ru-RU" sz="2400">
                <a:latin typeface="Times New Roman" panose="02020603050405020304" pitchFamily="18" charset="0"/>
                <a:cs typeface="Times New Roman" panose="02020603050405020304" pitchFamily="18" charset="0"/>
              </a:rPr>
            </a:br>
            <a:r>
              <a:rPr lang="ru-RU" sz="2400" b="1">
                <a:latin typeface="Times New Roman" panose="02020603050405020304" pitchFamily="18" charset="0"/>
                <a:cs typeface="Times New Roman" panose="02020603050405020304" pitchFamily="18" charset="0"/>
              </a:rPr>
              <a:t>Оборудование:</a:t>
            </a:r>
            <a:r>
              <a:rPr lang="ru-RU" sz="2400">
                <a:latin typeface="Times New Roman" panose="02020603050405020304" pitchFamily="18" charset="0"/>
                <a:cs typeface="Times New Roman" panose="02020603050405020304" pitchFamily="18" charset="0"/>
              </a:rPr>
              <a:t> Карточки с изображением человека – представителя профессии, знакомой детям младшего дошкольного возраста (Доктор, учитель, военный, повар, музыкант, художник, военный и т.д.), и карточки с атрибутами для этой профессии (по 4 для каждого представителя). Например, для врача – градусник, укол, таблетки, фонендоскоп; для учителя – парта, тетрадь, доска с мелом, глобус; для повара – половник, кастрюля, тарелка, нож с разделочной доской и т.д.</a:t>
            </a:r>
            <a:br>
              <a:rPr lang="ru-RU" sz="2400">
                <a:latin typeface="Times New Roman" panose="02020603050405020304" pitchFamily="18" charset="0"/>
                <a:cs typeface="Times New Roman" panose="02020603050405020304" pitchFamily="18" charset="0"/>
              </a:rPr>
            </a:br>
            <a:r>
              <a:rPr lang="ru-RU" sz="2400" b="1">
                <a:latin typeface="Times New Roman" panose="02020603050405020304" pitchFamily="18" charset="0"/>
                <a:cs typeface="Times New Roman" panose="02020603050405020304" pitchFamily="18" charset="0"/>
              </a:rPr>
              <a:t>Ход игры: </a:t>
            </a:r>
            <a:r>
              <a:rPr lang="ru-RU" sz="2400">
                <a:latin typeface="Times New Roman" panose="02020603050405020304" pitchFamily="18" charset="0"/>
                <a:cs typeface="Times New Roman" panose="02020603050405020304" pitchFamily="18" charset="0"/>
              </a:rPr>
              <a:t>Детям предлагается весь набор карточек. Каждый ребёнок выбирает себе представителя профессии, которая ему понравилась, называет эту профессию, и рассказывает кратко, чем этот человек занимается на своей работе. Затем из общей массы выбирает предметы, которые помогают ему осуществлять свою профессиональную деятельность. Выигрывает тот, кто без ошибок подберет все предметы.</a:t>
            </a:r>
            <a:br>
              <a:rPr lang="ru-RU" sz="2400">
                <a:latin typeface="Times New Roman" panose="02020603050405020304" pitchFamily="18" charset="0"/>
                <a:cs typeface="Times New Roman" panose="02020603050405020304" pitchFamily="18" charset="0"/>
              </a:rPr>
            </a:br>
          </a:p>
        </p:txBody>
      </p:sp>
      <p:pic>
        <p:nvPicPr>
          <p:cNvPr id="3" name="Рисунок 2" descr="Профессии"/>
          <p:cNvPicPr/>
          <p:nvPr/>
        </p:nvPicPr>
        <p:blipFill>
          <a:blip r:embed="rId2">
            <a:extLst>
              <a:ext uri="{28A0092B-C50C-407E-A947-70E740481C1C}">
                <a14:useLocalDpi xmlns:a14="http://schemas.microsoft.com/office/drawing/2010/main" xmlns="" val="0"/>
              </a:ext>
            </a:extLst>
          </a:blip>
          <a:stretch>
            <a:fillRect/>
          </a:stretch>
        </p:blipFill>
        <p:spPr bwMode="auto">
          <a:xfrm>
            <a:off x="7674004" y="249383"/>
            <a:ext cx="2856865" cy="2569210"/>
          </a:xfrm>
          <a:prstGeom prst="rect">
            <a:avLst/>
          </a:prstGeom>
          <a:noFill/>
          <a:ln>
            <a:noFill/>
          </a:ln>
        </p:spPr>
      </p:pic>
    </p:spTree>
    <p:extLst>
      <p:ext uri="{BB962C8B-B14F-4D97-AF65-F5344CB8AC3E}">
        <p14:creationId xmlns:p14="http://schemas.microsoft.com/office/powerpoint/2010/main" xmlns="" val="2819437346"/>
      </p:ext>
    </p:extLst>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2327564" y="624110"/>
            <a:ext cx="9177047" cy="2423890"/>
          </a:xfrm>
        </p:spPr>
        <p:txBody>
          <a:bodyPr>
            <a:noAutofit/>
          </a:bodyPr>
          <a:lstStyle/>
          <a:p>
            <a:r>
              <a:rPr lang="ru-RU" sz="3200" b="1" smtClean="0">
                <a:latin typeface="Times New Roman" panose="02020603050405020304" pitchFamily="18" charset="0"/>
                <a:cs typeface="Times New Roman" panose="02020603050405020304" pitchFamily="18" charset="0"/>
              </a:rPr>
              <a:t>             </a:t>
            </a:r>
            <a:br>
              <a:rPr lang="ru-RU" sz="3200" b="1" smtClean="0">
                <a:latin typeface="Times New Roman" panose="02020603050405020304" pitchFamily="18" charset="0"/>
                <a:cs typeface="Times New Roman" panose="02020603050405020304" pitchFamily="18" charset="0"/>
              </a:rPr>
            </a:br>
            <a:br>
              <a:rPr lang="ru-RU" sz="3200" b="1">
                <a:latin typeface="Times New Roman" panose="02020603050405020304" pitchFamily="18" charset="0"/>
                <a:cs typeface="Times New Roman" panose="02020603050405020304" pitchFamily="18" charset="0"/>
              </a:rPr>
            </a:br>
            <a:br>
              <a:rPr lang="ru-RU" sz="3200" b="1" smtClean="0">
                <a:latin typeface="Times New Roman" panose="02020603050405020304" pitchFamily="18" charset="0"/>
                <a:cs typeface="Times New Roman" panose="02020603050405020304" pitchFamily="18" charset="0"/>
              </a:rPr>
            </a:br>
            <a:r>
              <a:rPr lang="ru-RU" sz="3200" b="1">
                <a:latin typeface="Times New Roman" panose="02020603050405020304" pitchFamily="18" charset="0"/>
                <a:cs typeface="Times New Roman" panose="02020603050405020304" pitchFamily="18" charset="0"/>
              </a:rPr>
              <a:t> </a:t>
            </a:r>
            <a:r>
              <a:rPr lang="ru-RU" sz="3200" b="1" smtClean="0">
                <a:latin typeface="Times New Roman" panose="02020603050405020304" pitchFamily="18" charset="0"/>
                <a:cs typeface="Times New Roman" panose="02020603050405020304" pitchFamily="18" charset="0"/>
              </a:rPr>
              <a:t>                Спасибо за внимание!</a:t>
            </a:r>
            <a:endParaRPr lang="ru-RU" sz="3200" b="1">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686320761"/>
      </p:ext>
    </p:extLst>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1524000" y="124691"/>
            <a:ext cx="10418617" cy="6580909"/>
          </a:xfrm>
        </p:spPr>
        <p:txBody>
          <a:bodyPr>
            <a:normAutofit/>
          </a:bodyPr>
          <a:lstStyle/>
          <a:p>
            <a:pPr indent="238125">
              <a:lnSpc>
                <a:spcPts val="2100"/>
              </a:lnSpc>
              <a:spcAft>
                <a:spcPct val="0"/>
              </a:spcAft>
            </a:pPr>
            <a:r>
              <a:rPr lang="ru-RU" sz="2200" b="1" i="1" smtClean="0">
                <a:solidFill>
                  <a:schemeClr val="accent2">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br>
              <a:rPr lang="ru-RU" sz="2200" b="1" i="1" smtClean="0">
                <a:solidFill>
                  <a:schemeClr val="accent2">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br>
            <a:r>
              <a:rPr lang="ru-RU" sz="2200" b="1" i="1" smtClean="0">
                <a:solidFill>
                  <a:schemeClr val="accent2">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br>
              <a:rPr lang="ru-RU" sz="2200" b="1" i="1" smtClean="0">
                <a:solidFill>
                  <a:schemeClr val="accent2">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br>
            <a:r>
              <a:rPr lang="ru-RU" sz="2200" b="1" i="1">
                <a:solidFill>
                  <a:schemeClr val="accent2">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200" b="1" i="1" smtClean="0">
                <a:solidFill>
                  <a:schemeClr val="accent2">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b="1" i="1"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Дидактические игры – это вид учебных занятий, организуемых в виде игр, реализующих ряд принципов игрового, активного обучения и отличающихся наличием правил, фиксированной структуры игровой деятельности и системы оценивания, один из методов активного обучения.  Иными словами, игра </a:t>
            </a:r>
            <a:r>
              <a:rPr lang="ru-RU" sz="2000" b="1" i="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универсальное средство обучения и, конечно же, воспитания.</a:t>
            </a:r>
            <a:br>
              <a:rPr lang="ru-RU" sz="2000" b="1" i="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br>
            <a:r>
              <a:rPr lang="ru-RU" sz="2000" b="1" i="1"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Дидактические игры очень </a:t>
            </a:r>
            <a:r>
              <a:rPr lang="ru-RU" sz="2000" b="1" i="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эффективны и в патриотическом воспитании. </a:t>
            </a:r>
            <a:r>
              <a:rPr lang="ru-RU" sz="2000" b="1" i="1"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Благодаря </a:t>
            </a:r>
            <a:r>
              <a:rPr lang="ru-RU" sz="2000" b="1" i="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дидактическим играм по патриотическому воспитанию можно оказывать определённое </a:t>
            </a:r>
            <a:r>
              <a:rPr lang="ru-RU" sz="2000" b="1" i="1"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воспитательное воздействие на</a:t>
            </a:r>
            <a:r>
              <a:rPr lang="ru-RU" sz="2000" b="1" i="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знания и отношения к этим знаниям (</a:t>
            </a:r>
            <a:r>
              <a:rPr lang="ru-RU" sz="2000" b="1" i="1"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чувства), решая дидактическую задачу через игровую. </a:t>
            </a:r>
            <a:br>
              <a:rPr lang="ru-RU" sz="2000" b="1" i="1"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br>
            <a:r>
              <a:rPr lang="ru-RU" sz="2000" b="1" i="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b="1" i="1"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Кроме </a:t>
            </a:r>
            <a:r>
              <a:rPr lang="ru-RU" sz="2000" b="1" i="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того, играть можно в любое удобное время и практически в любом месте. В эти игры могут играть как педагоги в образовательном учреждении, так и родители дома или в путешествии. Дидактические игры по патриотическому воспитанию можно так же включить и в другие виды деятельности: в трудовую, творческую или включить в образовательную деятельность.  </a:t>
            </a:r>
            <a:br>
              <a:rPr lang="ru-RU" sz="2000" b="1" i="1">
                <a:solidFill>
                  <a:srgbClr val="0070C0"/>
                </a:solidFill>
                <a:latin typeface="Times New Roman" panose="02020603050405020304" pitchFamily="18" charset="0"/>
                <a:ea typeface="Calibri" panose="020f0502020204030204" pitchFamily="34" charset="0"/>
                <a:cs typeface="Times New Roman" panose="02020603050405020304" pitchFamily="18" charset="0"/>
              </a:rPr>
            </a:br>
            <a:r>
              <a:rPr lang="ru-RU" sz="2000" b="1" i="1"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ru-RU" sz="2000" b="1" i="1"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Рассмотрим </a:t>
            </a:r>
            <a:r>
              <a:rPr lang="ru-RU" sz="2000" b="1" i="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дидактические игры, которые решают задачи патриотического воспитания именно в младшем дошкольном возрасте. В этом возрасте всё патриотическое воспитание сосредоточено вокруг ближайшего окружения ребёнка, поэтому и игры преимущественно будут связаны с семьёй и детским садом.</a:t>
            </a:r>
            <a:br>
              <a:rPr lang="ru-RU" sz="2000" b="1" i="1">
                <a:solidFill>
                  <a:srgbClr val="0070C0"/>
                </a:solidFill>
                <a:latin typeface="Times New Roman" panose="02020603050405020304" pitchFamily="18" charset="0"/>
                <a:ea typeface="Calibri" panose="020f0502020204030204" pitchFamily="34" charset="0"/>
                <a:cs typeface="Times New Roman" panose="02020603050405020304" pitchFamily="18" charset="0"/>
              </a:rPr>
            </a:br>
            <a:r>
              <a:rPr lang="ru-RU" sz="2000" b="1" i="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br>
              <a:rPr lang="ru-RU" sz="2000" b="1">
                <a:solidFill>
                  <a:srgbClr val="0070C0"/>
                </a:solidFill>
                <a:latin typeface="Times New Roman" panose="02020603050405020304" pitchFamily="18" charset="0"/>
                <a:ea typeface="Calibri" panose="020f0502020204030204" pitchFamily="34" charset="0"/>
                <a:cs typeface="Times New Roman" panose="02020603050405020304" pitchFamily="18" charset="0"/>
              </a:rPr>
            </a:br>
            <a:r>
              <a:rPr lang="ru-RU" sz="200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br>
              <a:rPr lang="ru-RU" sz="2000">
                <a:solidFill>
                  <a:srgbClr val="0070C0"/>
                </a:solidFill>
                <a:latin typeface="Times New Roman" panose="02020603050405020304" pitchFamily="18" charset="0"/>
                <a:ea typeface="Calibri" panose="020f0502020204030204" pitchFamily="34" charset="0"/>
                <a:cs typeface="Times New Roman" panose="02020603050405020304" pitchFamily="18" charset="0"/>
              </a:rPr>
            </a:br>
            <a:endParaRPr lang="ru-RU" sz="200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264740178"/>
      </p:ext>
    </p:extLst>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1898074" y="318655"/>
            <a:ext cx="9606538" cy="6317672"/>
          </a:xfrm>
        </p:spPr>
        <p:txBody>
          <a:bodyPr>
            <a:normAutofit/>
          </a:bodyPr>
          <a:lstStyle/>
          <a:p>
            <a:r>
              <a:rPr lang="ru-RU" sz="2400" b="1" i="1">
                <a:solidFill>
                  <a:srgbClr val="0070C0"/>
                </a:solidFill>
                <a:latin typeface="Times New Roman" panose="02020603050405020304" pitchFamily="18" charset="0"/>
                <a:cs typeface="Times New Roman" panose="02020603050405020304" pitchFamily="18" charset="0"/>
              </a:rPr>
              <a:t> </a:t>
            </a:r>
            <a:r>
              <a:rPr lang="ru-RU" sz="2400" b="1">
                <a:solidFill>
                  <a:srgbClr val="0070C0"/>
                </a:solidFill>
                <a:latin typeface="Times New Roman" panose="02020603050405020304" pitchFamily="18" charset="0"/>
                <a:cs typeface="Times New Roman" panose="02020603050405020304" pitchFamily="18" charset="0"/>
              </a:rPr>
              <a:t>Игра «Мой адрес»</a:t>
            </a:r>
            <a:br>
              <a:rPr lang="ru-RU" sz="2400">
                <a:solidFill>
                  <a:srgbClr val="0070C0"/>
                </a:solidFill>
                <a:latin typeface="Times New Roman" panose="02020603050405020304" pitchFamily="18" charset="0"/>
                <a:cs typeface="Times New Roman" panose="02020603050405020304" pitchFamily="18" charset="0"/>
              </a:rPr>
            </a:br>
          </a:p>
        </p:txBody>
      </p:sp>
      <p:pic>
        <p:nvPicPr>
          <p:cNvPr id="3" name="Рисунок 2" descr="Мой адрес"/>
          <p:cNvPicPr/>
          <p:nvPr/>
        </p:nvPicPr>
        <p:blipFill>
          <a:blip r:embed="rId2">
            <a:extLst>
              <a:ext uri="{28A0092B-C50C-407E-A947-70E740481C1C}">
                <a14:useLocalDpi xmlns:a14="http://schemas.microsoft.com/office/drawing/2010/main" xmlns="" val="0"/>
              </a:ext>
            </a:extLst>
          </a:blip>
          <a:stretch>
            <a:fillRect/>
          </a:stretch>
        </p:blipFill>
        <p:spPr bwMode="auto">
          <a:xfrm>
            <a:off x="7398327" y="152400"/>
            <a:ext cx="4106285" cy="3103418"/>
          </a:xfrm>
          <a:prstGeom prst="rect">
            <a:avLst/>
          </a:prstGeom>
          <a:noFill/>
          <a:ln>
            <a:noFill/>
          </a:ln>
        </p:spPr>
      </p:pic>
      <p:sp>
        <p:nvSpPr>
          <p:cNvPr id="4" name="Прямоугольник 3"/>
          <p:cNvSpPr/>
          <p:nvPr/>
        </p:nvSpPr>
        <p:spPr>
          <a:xfrm>
            <a:off x="1274619" y="1736437"/>
            <a:ext cx="9952902" cy="4606389"/>
          </a:xfrm>
          <a:prstGeom prst="rect">
            <a:avLst/>
          </a:prstGeom>
        </p:spPr>
        <p:txBody>
          <a:bodyPr wrap="square">
            <a:spAutoFit/>
          </a:bodyPr>
          <a:lstStyle/>
          <a:p>
            <a:pPr indent="238125">
              <a:lnSpc>
                <a:spcPts val="2100"/>
              </a:lnSpc>
              <a:spcBef>
                <a:spcPts val="975"/>
              </a:spcBef>
              <a:spcAft>
                <a:spcPts val="975"/>
              </a:spcAft>
            </a:pPr>
            <a:endParaRPr lang="ru-RU">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endParaRPr>
          </a:p>
          <a:p>
            <a:pPr indent="238125">
              <a:lnSpc>
                <a:spcPts val="2100"/>
              </a:lnSpc>
              <a:spcBef>
                <a:spcPts val="975"/>
              </a:spcBef>
              <a:spcAft>
                <a:spcPts val="975"/>
              </a:spcAft>
            </a:pPr>
            <a:r>
              <a:rPr lang="ru-RU"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К </a:t>
            </a:r>
            <a:r>
              <a:rPr lang="ru-RU">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концу младшего дошкольного возраста  </a:t>
            </a:r>
            <a:r>
              <a:rPr lang="ru-RU"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ребёнок </a:t>
            </a:r>
            <a:r>
              <a:rPr lang="ru-RU">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должен знать свой адрес.  </a:t>
            </a:r>
            <a:r>
              <a:rPr lang="ru-RU"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Проще </a:t>
            </a:r>
            <a:r>
              <a:rPr lang="ru-RU">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всего закрепить знания в </a:t>
            </a:r>
            <a:r>
              <a:rPr lang="ru-RU"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игре.</a:t>
            </a:r>
            <a:endParaRPr lang="ru-RU" sz="1400">
              <a:solidFill>
                <a:srgbClr val="0070C0"/>
              </a:solidFill>
              <a:latin typeface="Calibri" panose="020f0502020204030204" pitchFamily="34" charset="0"/>
              <a:ea typeface="Times New Roman" panose="02020603050405020304" pitchFamily="18" charset="0"/>
              <a:cs typeface="Times New Roman" panose="02020603050405020304" pitchFamily="18" charset="0"/>
            </a:endParaRPr>
          </a:p>
          <a:p>
            <a:pPr indent="238125">
              <a:lnSpc>
                <a:spcPts val="2100"/>
              </a:lnSpc>
              <a:spcBef>
                <a:spcPts val="975"/>
              </a:spcBef>
              <a:spcAft>
                <a:spcPts val="975"/>
              </a:spcAft>
            </a:pPr>
            <a:r>
              <a:rPr lang="ru-RU" b="1"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Цель </a:t>
            </a:r>
            <a:r>
              <a:rPr lang="ru-RU" b="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игры:</a:t>
            </a:r>
            <a:r>
              <a:rPr lang="ru-RU">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Закрепить знания об адресе местожительства детей.</a:t>
            </a:r>
            <a:endParaRPr lang="ru-RU" sz="1400" smtClean="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indent="238125">
              <a:lnSpc>
                <a:spcPts val="2100"/>
              </a:lnSpc>
              <a:spcBef>
                <a:spcPts val="975"/>
              </a:spcBef>
              <a:spcAft>
                <a:spcPts val="975"/>
              </a:spcAft>
            </a:pPr>
            <a:r>
              <a:rPr lang="ru-RU" b="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Оборудование: </a:t>
            </a:r>
            <a:r>
              <a:rPr lang="ru-RU">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мяч</a:t>
            </a:r>
            <a:endParaRPr lang="ru-RU" sz="1400" smtClean="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indent="238125">
              <a:lnSpc>
                <a:spcPts val="2100"/>
              </a:lnSpc>
              <a:spcBef>
                <a:spcPts val="975"/>
              </a:spcBef>
              <a:spcAft>
                <a:spcPts val="975"/>
              </a:spcAft>
            </a:pPr>
            <a:r>
              <a:rPr lang="ru-RU" b="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Ход игры: </a:t>
            </a:r>
            <a:r>
              <a:rPr lang="ru-RU">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В эту игру можно играть как с одним ребёнком, так и с несколькими детьми. Ведущий (взрослый) по очереди бросает мяч детям и произносит: Я живу в </a:t>
            </a:r>
            <a:r>
              <a:rPr lang="ru-RU"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поселке </a:t>
            </a:r>
            <a:r>
              <a:rPr lang="ru-RU">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Или Я живу на улице…? Или: Я живу в доме № …? Или: Я живу в квартире № </a:t>
            </a:r>
            <a:r>
              <a:rPr lang="ru-RU"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Рядом с моим домом находится …? И т.д. </a:t>
            </a:r>
            <a:endParaRPr lang="ru-RU"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a:p>
            <a:pPr indent="238125">
              <a:lnSpc>
                <a:spcPts val="2100"/>
              </a:lnSpc>
              <a:spcBef>
                <a:spcPts val="975"/>
              </a:spcBef>
              <a:spcAft>
                <a:spcPts val="975"/>
              </a:spcAft>
            </a:pPr>
            <a:r>
              <a:rPr lang="ru-RU"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Играющий</a:t>
            </a:r>
            <a:r>
              <a:rPr lang="ru-RU">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который поймал мяч, должен продолжить фразу и вернуть мяч ведущему. Тот бросает мяч другому ребёнку, и игра продолжается. Вопросы можно повторять.</a:t>
            </a:r>
            <a:endParaRPr lang="ru-RU" sz="140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4054170582"/>
      </p:ext>
    </p:extLst>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1413165" y="156267"/>
            <a:ext cx="10446326" cy="6563189"/>
          </a:xfrm>
        </p:spPr>
        <p:txBody>
          <a:bodyPr>
            <a:normAutofit fontScale="90000"/>
          </a:bodyPr>
          <a:lstStyle/>
          <a:p>
            <a:r>
              <a:rPr lang="ru-RU" sz="2700" b="1">
                <a:latin typeface="Times New Roman" panose="02020603050405020304" pitchFamily="18" charset="0"/>
                <a:cs typeface="Times New Roman" panose="02020603050405020304" pitchFamily="18" charset="0"/>
              </a:rPr>
              <a:t>Игра «Наш детский сад</a:t>
            </a:r>
            <a:r>
              <a:rPr lang="ru-RU" sz="2700" b="1" smtClean="0">
                <a:latin typeface="Times New Roman" panose="02020603050405020304" pitchFamily="18" charset="0"/>
                <a:cs typeface="Times New Roman" panose="02020603050405020304" pitchFamily="18" charset="0"/>
              </a:rPr>
              <a:t>»</a:t>
            </a:r>
            <a:br>
              <a:rPr lang="ru-RU" sz="2700" b="1" smtClean="0">
                <a:latin typeface="Times New Roman" panose="02020603050405020304" pitchFamily="18" charset="0"/>
                <a:cs typeface="Times New Roman" panose="02020603050405020304" pitchFamily="18" charset="0"/>
              </a:rPr>
            </a:br>
            <a:r>
              <a:rPr lang="ru-RU" sz="2000" smtClean="0">
                <a:solidFill>
                  <a:srgbClr val="0070C0"/>
                </a:solidFill>
                <a:latin typeface="Times New Roman" panose="02020603050405020304" pitchFamily="18" charset="0"/>
                <a:cs typeface="Times New Roman" panose="02020603050405020304" pitchFamily="18" charset="0"/>
              </a:rPr>
              <a:t>Эта </a:t>
            </a:r>
            <a:r>
              <a:rPr lang="ru-RU" sz="2000">
                <a:solidFill>
                  <a:srgbClr val="0070C0"/>
                </a:solidFill>
                <a:latin typeface="Times New Roman" panose="02020603050405020304" pitchFamily="18" charset="0"/>
                <a:cs typeface="Times New Roman" panose="02020603050405020304" pitchFamily="18" charset="0"/>
              </a:rPr>
              <a:t>игра подходит для младшей группы детского сада </a:t>
            </a:r>
            <a:br>
              <a:rPr lang="ru-RU" sz="2000" smtClean="0">
                <a:solidFill>
                  <a:srgbClr val="0070C0"/>
                </a:solidFill>
                <a:latin typeface="Times New Roman" panose="02020603050405020304" pitchFamily="18" charset="0"/>
                <a:cs typeface="Times New Roman" panose="02020603050405020304" pitchFamily="18" charset="0"/>
              </a:rPr>
            </a:br>
            <a:r>
              <a:rPr lang="ru-RU" sz="2000" smtClean="0">
                <a:solidFill>
                  <a:srgbClr val="0070C0"/>
                </a:solidFill>
                <a:latin typeface="Times New Roman" panose="02020603050405020304" pitchFamily="18" charset="0"/>
                <a:cs typeface="Times New Roman" panose="02020603050405020304" pitchFamily="18" charset="0"/>
              </a:rPr>
              <a:t>и </a:t>
            </a:r>
            <a:r>
              <a:rPr lang="ru-RU" sz="2000">
                <a:solidFill>
                  <a:srgbClr val="0070C0"/>
                </a:solidFill>
                <a:latin typeface="Times New Roman" panose="02020603050405020304" pitchFamily="18" charset="0"/>
                <a:cs typeface="Times New Roman" panose="02020603050405020304" pitchFamily="18" charset="0"/>
              </a:rPr>
              <a:t>проводится после комплекса занятий по окружающему </a:t>
            </a:r>
            <a:br>
              <a:rPr lang="ru-RU" sz="2000" smtClean="0">
                <a:solidFill>
                  <a:srgbClr val="0070C0"/>
                </a:solidFill>
                <a:latin typeface="Times New Roman" panose="02020603050405020304" pitchFamily="18" charset="0"/>
                <a:cs typeface="Times New Roman" panose="02020603050405020304" pitchFamily="18" charset="0"/>
              </a:rPr>
            </a:br>
            <a:r>
              <a:rPr lang="ru-RU" sz="2000" smtClean="0">
                <a:solidFill>
                  <a:srgbClr val="0070C0"/>
                </a:solidFill>
                <a:latin typeface="Times New Roman" panose="02020603050405020304" pitchFamily="18" charset="0"/>
                <a:cs typeface="Times New Roman" panose="02020603050405020304" pitchFamily="18" charset="0"/>
              </a:rPr>
              <a:t>миру</a:t>
            </a:r>
            <a:r>
              <a:rPr lang="ru-RU" sz="2000">
                <a:solidFill>
                  <a:srgbClr val="0070C0"/>
                </a:solidFill>
                <a:latin typeface="Times New Roman" panose="02020603050405020304" pitchFamily="18" charset="0"/>
                <a:cs typeface="Times New Roman" panose="02020603050405020304" pitchFamily="18" charset="0"/>
              </a:rPr>
              <a:t>, посвященных знакомству с детским садом и </a:t>
            </a:r>
            <a:r>
              <a:rPr lang="ru-RU" sz="2000" smtClean="0">
                <a:solidFill>
                  <a:srgbClr val="0070C0"/>
                </a:solidFill>
                <a:latin typeface="Times New Roman" panose="02020603050405020304" pitchFamily="18" charset="0"/>
                <a:cs typeface="Times New Roman" panose="02020603050405020304" pitchFamily="18" charset="0"/>
              </a:rPr>
              <a:t>после</a:t>
            </a:r>
            <a:br>
              <a:rPr lang="ru-RU" sz="2000" smtClean="0">
                <a:solidFill>
                  <a:srgbClr val="0070C0"/>
                </a:solidFill>
                <a:latin typeface="Times New Roman" panose="02020603050405020304" pitchFamily="18" charset="0"/>
                <a:cs typeface="Times New Roman" panose="02020603050405020304" pitchFamily="18" charset="0"/>
              </a:rPr>
            </a:br>
            <a:r>
              <a:rPr lang="ru-RU" sz="2000" smtClean="0">
                <a:solidFill>
                  <a:srgbClr val="0070C0"/>
                </a:solidFill>
                <a:latin typeface="Times New Roman" panose="02020603050405020304" pitchFamily="18" charset="0"/>
                <a:cs typeface="Times New Roman" panose="02020603050405020304" pitchFamily="18" charset="0"/>
              </a:rPr>
              <a:t> </a:t>
            </a:r>
            <a:r>
              <a:rPr lang="ru-RU" sz="2000">
                <a:solidFill>
                  <a:srgbClr val="0070C0"/>
                </a:solidFill>
                <a:latin typeface="Times New Roman" panose="02020603050405020304" pitchFamily="18" charset="0"/>
                <a:cs typeface="Times New Roman" panose="02020603050405020304" pitchFamily="18" charset="0"/>
              </a:rPr>
              <a:t>ряда экскурсий по детскому саду</a:t>
            </a:r>
            <a:r>
              <a:rPr lang="ru-RU" sz="2000" smtClean="0">
                <a:solidFill>
                  <a:srgbClr val="0070C0"/>
                </a:solidFill>
                <a:latin typeface="Times New Roman" panose="02020603050405020304" pitchFamily="18" charset="0"/>
                <a:cs typeface="Times New Roman" panose="02020603050405020304" pitchFamily="18" charset="0"/>
              </a:rPr>
              <a:t>.</a:t>
            </a:r>
            <a:br>
              <a:rPr lang="ru-RU" sz="2000" smtClean="0">
                <a:solidFill>
                  <a:srgbClr val="0070C0"/>
                </a:solidFill>
                <a:latin typeface="Times New Roman" panose="02020603050405020304" pitchFamily="18" charset="0"/>
                <a:cs typeface="Times New Roman" panose="02020603050405020304" pitchFamily="18" charset="0"/>
              </a:rPr>
            </a:br>
            <a:br>
              <a:rPr lang="ru-RU" sz="2000" smtClean="0">
                <a:solidFill>
                  <a:srgbClr val="0070C0"/>
                </a:solidFill>
                <a:latin typeface="Times New Roman" panose="02020603050405020304" pitchFamily="18" charset="0"/>
                <a:cs typeface="Times New Roman" panose="02020603050405020304" pitchFamily="18" charset="0"/>
              </a:rPr>
            </a:br>
            <a:r>
              <a:rPr lang="ru-RU" sz="2000" b="1" smtClean="0">
                <a:solidFill>
                  <a:srgbClr val="0070C0"/>
                </a:solidFill>
                <a:latin typeface="Times New Roman" panose="02020603050405020304" pitchFamily="18" charset="0"/>
                <a:cs typeface="Times New Roman" panose="02020603050405020304" pitchFamily="18" charset="0"/>
              </a:rPr>
              <a:t>Цель </a:t>
            </a:r>
            <a:r>
              <a:rPr lang="ru-RU" sz="2000" b="1">
                <a:solidFill>
                  <a:srgbClr val="0070C0"/>
                </a:solidFill>
                <a:latin typeface="Times New Roman" panose="02020603050405020304" pitchFamily="18" charset="0"/>
                <a:cs typeface="Times New Roman" panose="02020603050405020304" pitchFamily="18" charset="0"/>
              </a:rPr>
              <a:t>игры:</a:t>
            </a:r>
            <a:r>
              <a:rPr lang="ru-RU" sz="2000">
                <a:solidFill>
                  <a:srgbClr val="0070C0"/>
                </a:solidFill>
                <a:latin typeface="Times New Roman" panose="02020603050405020304" pitchFamily="18" charset="0"/>
                <a:cs typeface="Times New Roman" panose="02020603050405020304" pitchFamily="18" charset="0"/>
              </a:rPr>
              <a:t> закрепить знания о детском саде, о его сотрудниках</a:t>
            </a:r>
            <a:r>
              <a:rPr lang="ru-RU" sz="2000" smtClean="0">
                <a:solidFill>
                  <a:srgbClr val="0070C0"/>
                </a:solidFill>
                <a:latin typeface="Times New Roman" panose="02020603050405020304" pitchFamily="18" charset="0"/>
                <a:cs typeface="Times New Roman" panose="02020603050405020304" pitchFamily="18" charset="0"/>
              </a:rPr>
              <a:t>.</a:t>
            </a:r>
            <a:br>
              <a:rPr lang="ru-RU" sz="2000" smtClean="0">
                <a:solidFill>
                  <a:srgbClr val="0070C0"/>
                </a:solidFill>
                <a:latin typeface="Times New Roman" panose="02020603050405020304" pitchFamily="18" charset="0"/>
                <a:cs typeface="Times New Roman" panose="02020603050405020304" pitchFamily="18" charset="0"/>
              </a:rPr>
            </a:br>
            <a:r>
              <a:rPr lang="ru-RU" sz="2000" smtClean="0">
                <a:solidFill>
                  <a:srgbClr val="0070C0"/>
                </a:solidFill>
                <a:latin typeface="Times New Roman" panose="02020603050405020304" pitchFamily="18" charset="0"/>
                <a:cs typeface="Times New Roman" panose="02020603050405020304" pitchFamily="18" charset="0"/>
              </a:rPr>
              <a:t> </a:t>
            </a:r>
            <a:r>
              <a:rPr lang="ru-RU" sz="2000">
                <a:solidFill>
                  <a:srgbClr val="0070C0"/>
                </a:solidFill>
                <a:latin typeface="Times New Roman" panose="02020603050405020304" pitchFamily="18" charset="0"/>
                <a:cs typeface="Times New Roman" panose="02020603050405020304" pitchFamily="18" charset="0"/>
              </a:rPr>
              <a:t>Воспитывать уважительное отношение к старшим, к </a:t>
            </a:r>
            <a:r>
              <a:rPr lang="ru-RU" sz="2000" smtClean="0">
                <a:solidFill>
                  <a:srgbClr val="0070C0"/>
                </a:solidFill>
                <a:latin typeface="Times New Roman" panose="02020603050405020304" pitchFamily="18" charset="0"/>
                <a:cs typeface="Times New Roman" panose="02020603050405020304" pitchFamily="18" charset="0"/>
              </a:rPr>
              <a:t>сотрудникам</a:t>
            </a:r>
            <a:br>
              <a:rPr lang="ru-RU" sz="2000" smtClean="0">
                <a:solidFill>
                  <a:srgbClr val="0070C0"/>
                </a:solidFill>
                <a:latin typeface="Times New Roman" panose="02020603050405020304" pitchFamily="18" charset="0"/>
                <a:cs typeface="Times New Roman" panose="02020603050405020304" pitchFamily="18" charset="0"/>
              </a:rPr>
            </a:br>
            <a:r>
              <a:rPr lang="ru-RU" sz="2000" smtClean="0">
                <a:solidFill>
                  <a:srgbClr val="0070C0"/>
                </a:solidFill>
                <a:latin typeface="Times New Roman" panose="02020603050405020304" pitchFamily="18" charset="0"/>
                <a:cs typeface="Times New Roman" panose="02020603050405020304" pitchFamily="18" charset="0"/>
              </a:rPr>
              <a:t> </a:t>
            </a:r>
            <a:r>
              <a:rPr lang="ru-RU" sz="2000">
                <a:solidFill>
                  <a:srgbClr val="0070C0"/>
                </a:solidFill>
                <a:latin typeface="Times New Roman" panose="02020603050405020304" pitchFamily="18" charset="0"/>
                <a:cs typeface="Times New Roman" panose="02020603050405020304" pitchFamily="18" charset="0"/>
              </a:rPr>
              <a:t>детского сада и их труду</a:t>
            </a:r>
            <a:r>
              <a:rPr lang="ru-RU" sz="2000" smtClean="0">
                <a:solidFill>
                  <a:srgbClr val="0070C0"/>
                </a:solidFill>
                <a:latin typeface="Times New Roman" panose="02020603050405020304" pitchFamily="18" charset="0"/>
                <a:cs typeface="Times New Roman" panose="02020603050405020304" pitchFamily="18" charset="0"/>
              </a:rPr>
              <a:t>.</a:t>
            </a:r>
            <a:br>
              <a:rPr lang="ru-RU" sz="2000" smtClean="0">
                <a:solidFill>
                  <a:srgbClr val="0070C0"/>
                </a:solidFill>
                <a:latin typeface="Times New Roman" panose="02020603050405020304" pitchFamily="18" charset="0"/>
                <a:cs typeface="Times New Roman" panose="02020603050405020304" pitchFamily="18" charset="0"/>
              </a:rPr>
            </a:br>
            <a:r>
              <a:rPr lang="ru-RU" sz="2000" b="1" smtClean="0">
                <a:solidFill>
                  <a:srgbClr val="0070C0"/>
                </a:solidFill>
                <a:latin typeface="Times New Roman" panose="02020603050405020304" pitchFamily="18" charset="0"/>
                <a:cs typeface="Times New Roman" panose="02020603050405020304" pitchFamily="18" charset="0"/>
              </a:rPr>
              <a:t>Оборудование</a:t>
            </a:r>
            <a:r>
              <a:rPr lang="ru-RU" sz="2000" b="1">
                <a:solidFill>
                  <a:srgbClr val="0070C0"/>
                </a:solidFill>
                <a:latin typeface="Times New Roman" panose="02020603050405020304" pitchFamily="18" charset="0"/>
                <a:cs typeface="Times New Roman" panose="02020603050405020304" pitchFamily="18" charset="0"/>
              </a:rPr>
              <a:t>:</a:t>
            </a:r>
            <a:r>
              <a:rPr lang="ru-RU" sz="2000">
                <a:solidFill>
                  <a:srgbClr val="0070C0"/>
                </a:solidFill>
                <a:latin typeface="Times New Roman" panose="02020603050405020304" pitchFamily="18" charset="0"/>
                <a:cs typeface="Times New Roman" panose="02020603050405020304" pitchFamily="18" charset="0"/>
              </a:rPr>
              <a:t> Фотографии детского сада, помещений детского сада и игровых площадок, а также сотрудников (воспитателей, заведующей, методиста, музыкального руководителя, инструктора ФИЗО, руководителя ИЗО (если есть), повара, завхоза и т.д.).</a:t>
            </a:r>
            <a:br>
              <a:rPr lang="ru-RU" sz="2000">
                <a:solidFill>
                  <a:srgbClr val="0070C0"/>
                </a:solidFill>
                <a:latin typeface="Times New Roman" panose="02020603050405020304" pitchFamily="18" charset="0"/>
                <a:cs typeface="Times New Roman" panose="02020603050405020304" pitchFamily="18" charset="0"/>
              </a:rPr>
            </a:br>
            <a:r>
              <a:rPr lang="ru-RU" sz="2000" b="1">
                <a:solidFill>
                  <a:srgbClr val="0070C0"/>
                </a:solidFill>
                <a:latin typeface="Times New Roman" panose="02020603050405020304" pitchFamily="18" charset="0"/>
                <a:cs typeface="Times New Roman" panose="02020603050405020304" pitchFamily="18" charset="0"/>
              </a:rPr>
              <a:t>Эта игра требует предварительной работы: </a:t>
            </a:r>
            <a:r>
              <a:rPr lang="ru-RU" sz="2000">
                <a:solidFill>
                  <a:srgbClr val="0070C0"/>
                </a:solidFill>
                <a:latin typeface="Times New Roman" panose="02020603050405020304" pitchFamily="18" charset="0"/>
                <a:cs typeface="Times New Roman" panose="02020603050405020304" pitchFamily="18" charset="0"/>
              </a:rPr>
              <a:t>проведение экскурсий по детскому саду, рассматривание фотографий с изображением площадок детского сада, группы и других помещений (кухни, спортивного зала, музыкального зала, методического кабинета, медицинского кабинета и т.д</a:t>
            </a:r>
            <a:r>
              <a:rPr lang="ru-RU" sz="2000" smtClean="0">
                <a:solidFill>
                  <a:srgbClr val="0070C0"/>
                </a:solidFill>
                <a:latin typeface="Times New Roman" panose="02020603050405020304" pitchFamily="18" charset="0"/>
                <a:cs typeface="Times New Roman" panose="02020603050405020304" pitchFamily="18" charset="0"/>
              </a:rPr>
              <a:t>.).</a:t>
            </a:r>
            <a:br>
              <a:rPr lang="ru-RU" sz="2000" smtClean="0">
                <a:solidFill>
                  <a:srgbClr val="0070C0"/>
                </a:solidFill>
                <a:latin typeface="Times New Roman" panose="02020603050405020304" pitchFamily="18" charset="0"/>
                <a:cs typeface="Times New Roman" panose="02020603050405020304" pitchFamily="18" charset="0"/>
              </a:rPr>
            </a:br>
            <a:br>
              <a:rPr lang="ru-RU" sz="2000">
                <a:solidFill>
                  <a:srgbClr val="0070C0"/>
                </a:solidFill>
                <a:latin typeface="Times New Roman" panose="02020603050405020304" pitchFamily="18" charset="0"/>
                <a:cs typeface="Times New Roman" panose="02020603050405020304" pitchFamily="18" charset="0"/>
              </a:rPr>
            </a:br>
            <a:r>
              <a:rPr lang="ru-RU" sz="2000" b="1">
                <a:solidFill>
                  <a:srgbClr val="0070C0"/>
                </a:solidFill>
                <a:latin typeface="Times New Roman" panose="02020603050405020304" pitchFamily="18" charset="0"/>
                <a:cs typeface="Times New Roman" panose="02020603050405020304" pitchFamily="18" charset="0"/>
              </a:rPr>
              <a:t>Ход игры</a:t>
            </a:r>
            <a:r>
              <a:rPr lang="ru-RU" sz="2000">
                <a:solidFill>
                  <a:srgbClr val="0070C0"/>
                </a:solidFill>
                <a:latin typeface="Times New Roman" panose="02020603050405020304" pitchFamily="18" charset="0"/>
                <a:cs typeface="Times New Roman" panose="02020603050405020304" pitchFamily="18" charset="0"/>
              </a:rPr>
              <a:t>: Первый вариант игры заключается в том, чтобы дети, увидев фотографию, определили, что за место детского сада изображено. Воспитатель поочерёдно достаёт картинки, а дети должны угадать, где это находится и назвать, что там делают.</a:t>
            </a:r>
            <a:br>
              <a:rPr lang="ru-RU" sz="2000">
                <a:solidFill>
                  <a:srgbClr val="0070C0"/>
                </a:solidFill>
                <a:latin typeface="Times New Roman" panose="02020603050405020304" pitchFamily="18" charset="0"/>
                <a:cs typeface="Times New Roman" panose="02020603050405020304" pitchFamily="18" charset="0"/>
              </a:rPr>
            </a:br>
            <a:r>
              <a:rPr lang="ru-RU" sz="2000" b="1">
                <a:solidFill>
                  <a:srgbClr val="0070C0"/>
                </a:solidFill>
                <a:latin typeface="Times New Roman" panose="02020603050405020304" pitchFamily="18" charset="0"/>
                <a:cs typeface="Times New Roman" panose="02020603050405020304" pitchFamily="18" charset="0"/>
              </a:rPr>
              <a:t>Во втором варианте игры </a:t>
            </a:r>
            <a:r>
              <a:rPr lang="ru-RU" sz="2000">
                <a:solidFill>
                  <a:srgbClr val="0070C0"/>
                </a:solidFill>
                <a:latin typeface="Times New Roman" panose="02020603050405020304" pitchFamily="18" charset="0"/>
                <a:cs typeface="Times New Roman" panose="02020603050405020304" pitchFamily="18" charset="0"/>
              </a:rPr>
              <a:t>необходимо разместить сотрудников детского сада по своим рабочим местам. Воспитатель предлагает детям фотографии разных мест детского сада и фотографии сотрудников, а детям нужно определить, кто, где работает. Например, повар – на кухне, музыкальный руководитель – в музыкальном зале, и т.д.</a:t>
            </a:r>
            <a:br>
              <a:rPr lang="ru-RU">
                <a:solidFill>
                  <a:srgbClr val="0070C0"/>
                </a:solidFill>
              </a:rPr>
            </a:br>
          </a:p>
        </p:txBody>
      </p:sp>
      <p:pic>
        <p:nvPicPr>
          <p:cNvPr id="3" name="Рисунок 2" descr="Наш детский сад"/>
          <p:cNvPicPr/>
          <p:nvPr/>
        </p:nvPicPr>
        <p:blipFill>
          <a:blip r:embed="rId2">
            <a:extLst>
              <a:ext uri="{28A0092B-C50C-407E-A947-70E740481C1C}">
                <a14:useLocalDpi xmlns:a14="http://schemas.microsoft.com/office/drawing/2010/main" xmlns="" val="0"/>
              </a:ext>
            </a:extLst>
          </a:blip>
          <a:stretch>
            <a:fillRect/>
          </a:stretch>
        </p:blipFill>
        <p:spPr bwMode="auto">
          <a:xfrm>
            <a:off x="8810075" y="156267"/>
            <a:ext cx="2856865" cy="2569210"/>
          </a:xfrm>
          <a:prstGeom prst="rect">
            <a:avLst/>
          </a:prstGeom>
          <a:noFill/>
          <a:ln>
            <a:noFill/>
          </a:ln>
        </p:spPr>
      </p:pic>
    </p:spTree>
    <p:extLst>
      <p:ext uri="{BB962C8B-B14F-4D97-AF65-F5344CB8AC3E}">
        <p14:creationId xmlns:p14="http://schemas.microsoft.com/office/powerpoint/2010/main" xmlns="" val="903626038"/>
      </p:ext>
    </p:extLst>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1898074" y="624109"/>
            <a:ext cx="9606538" cy="5748981"/>
          </a:xfrm>
        </p:spPr>
        <p:txBody>
          <a:bodyPr>
            <a:normAutofit/>
          </a:bodyPr>
          <a:lstStyle/>
          <a:p>
            <a:r>
              <a:rPr lang="ru-RU" sz="2400" b="1">
                <a:latin typeface="Times New Roman" panose="02020603050405020304" pitchFamily="18" charset="0"/>
                <a:cs typeface="Times New Roman" panose="02020603050405020304" pitchFamily="18" charset="0"/>
              </a:rPr>
              <a:t>Игра «Добрые слова</a:t>
            </a:r>
            <a:r>
              <a:rPr lang="ru-RU" sz="2400" b="1" smtClean="0">
                <a:latin typeface="Times New Roman" panose="02020603050405020304" pitchFamily="18" charset="0"/>
                <a:cs typeface="Times New Roman" panose="02020603050405020304" pitchFamily="18" charset="0"/>
              </a:rPr>
              <a:t>»</a:t>
            </a:r>
            <a:br>
              <a:rPr lang="ru-RU" sz="2400" b="1" smtClean="0">
                <a:latin typeface="Times New Roman" panose="02020603050405020304" pitchFamily="18" charset="0"/>
                <a:cs typeface="Times New Roman" panose="02020603050405020304" pitchFamily="18" charset="0"/>
              </a:rPr>
            </a:br>
            <a:br>
              <a:rPr lang="ru-RU" sz="2400">
                <a:latin typeface="Times New Roman" panose="02020603050405020304" pitchFamily="18" charset="0"/>
                <a:cs typeface="Times New Roman" panose="02020603050405020304" pitchFamily="18" charset="0"/>
              </a:rPr>
            </a:br>
            <a:br>
              <a:rPr lang="ru-RU" sz="1800" smtClean="0">
                <a:latin typeface="Times New Roman" panose="02020603050405020304" pitchFamily="18" charset="0"/>
                <a:cs typeface="Times New Roman" panose="02020603050405020304" pitchFamily="18" charset="0"/>
              </a:rPr>
            </a:br>
            <a:r>
              <a:rPr lang="ru-RU" sz="1800" b="1" smtClean="0">
                <a:latin typeface="Times New Roman" panose="02020603050405020304" pitchFamily="18" charset="0"/>
                <a:cs typeface="Times New Roman" panose="02020603050405020304" pitchFamily="18" charset="0"/>
              </a:rPr>
              <a:t>Цель </a:t>
            </a:r>
            <a:r>
              <a:rPr lang="ru-RU" sz="1800" b="1">
                <a:latin typeface="Times New Roman" panose="02020603050405020304" pitchFamily="18" charset="0"/>
                <a:cs typeface="Times New Roman" panose="02020603050405020304" pitchFamily="18" charset="0"/>
              </a:rPr>
              <a:t>игры: </a:t>
            </a:r>
            <a:r>
              <a:rPr lang="ru-RU" sz="1800">
                <a:latin typeface="Times New Roman" panose="02020603050405020304" pitchFamily="18" charset="0"/>
                <a:cs typeface="Times New Roman" panose="02020603050405020304" pitchFamily="18" charset="0"/>
              </a:rPr>
              <a:t>Закреплять умение детей </a:t>
            </a:r>
            <a:r>
              <a:rPr lang="ru-RU" sz="1800" smtClean="0">
                <a:latin typeface="Times New Roman" panose="02020603050405020304" pitchFamily="18" charset="0"/>
                <a:cs typeface="Times New Roman" panose="02020603050405020304" pitchFamily="18" charset="0"/>
              </a:rPr>
              <a:t>использовать</a:t>
            </a:r>
            <a:br>
              <a:rPr lang="ru-RU" sz="1800" smtClean="0">
                <a:latin typeface="Times New Roman" panose="02020603050405020304" pitchFamily="18" charset="0"/>
                <a:cs typeface="Times New Roman" panose="02020603050405020304" pitchFamily="18" charset="0"/>
              </a:rPr>
            </a:br>
            <a:r>
              <a:rPr lang="ru-RU" sz="1800" smtClean="0">
                <a:latin typeface="Times New Roman" panose="02020603050405020304" pitchFamily="18" charset="0"/>
                <a:cs typeface="Times New Roman" panose="02020603050405020304" pitchFamily="18" charset="0"/>
              </a:rPr>
              <a:t> </a:t>
            </a:r>
            <a:r>
              <a:rPr lang="ru-RU" sz="1800">
                <a:latin typeface="Times New Roman" panose="02020603050405020304" pitchFamily="18" charset="0"/>
                <a:cs typeface="Times New Roman" panose="02020603050405020304" pitchFamily="18" charset="0"/>
              </a:rPr>
              <a:t>в речи «добрые слова». Воспитывать доброжелательность</a:t>
            </a:r>
            <a:r>
              <a:rPr lang="ru-RU" sz="1800" smtClean="0">
                <a:latin typeface="Times New Roman" panose="02020603050405020304" pitchFamily="18" charset="0"/>
                <a:cs typeface="Times New Roman" panose="02020603050405020304" pitchFamily="18" charset="0"/>
              </a:rPr>
              <a:t>,</a:t>
            </a:r>
            <a:br>
              <a:rPr lang="ru-RU" sz="1800" smtClean="0">
                <a:latin typeface="Times New Roman" panose="02020603050405020304" pitchFamily="18" charset="0"/>
                <a:cs typeface="Times New Roman" panose="02020603050405020304" pitchFamily="18" charset="0"/>
              </a:rPr>
            </a:br>
            <a:r>
              <a:rPr lang="ru-RU" sz="1800" smtClean="0">
                <a:latin typeface="Times New Roman" panose="02020603050405020304" pitchFamily="18" charset="0"/>
                <a:cs typeface="Times New Roman" panose="02020603050405020304" pitchFamily="18" charset="0"/>
              </a:rPr>
              <a:t> </a:t>
            </a:r>
            <a:r>
              <a:rPr lang="ru-RU" sz="1800">
                <a:latin typeface="Times New Roman" panose="02020603050405020304" pitchFamily="18" charset="0"/>
                <a:cs typeface="Times New Roman" panose="02020603050405020304" pitchFamily="18" charset="0"/>
              </a:rPr>
              <a:t>положительное отношение друг к другу</a:t>
            </a:r>
            <a:r>
              <a:rPr lang="ru-RU" sz="1800" smtClean="0">
                <a:latin typeface="Times New Roman" panose="02020603050405020304" pitchFamily="18" charset="0"/>
                <a:cs typeface="Times New Roman" panose="02020603050405020304" pitchFamily="18" charset="0"/>
              </a:rPr>
              <a:t>.</a:t>
            </a:r>
            <a:br>
              <a:rPr lang="ru-RU" sz="1800" smtClean="0">
                <a:latin typeface="Times New Roman" panose="02020603050405020304" pitchFamily="18" charset="0"/>
                <a:cs typeface="Times New Roman" panose="02020603050405020304" pitchFamily="18" charset="0"/>
              </a:rPr>
            </a:br>
            <a:br>
              <a:rPr lang="ru-RU" sz="1800">
                <a:latin typeface="Times New Roman" panose="02020603050405020304" pitchFamily="18" charset="0"/>
                <a:cs typeface="Times New Roman" panose="02020603050405020304" pitchFamily="18" charset="0"/>
              </a:rPr>
            </a:br>
            <a:br>
              <a:rPr lang="ru-RU" sz="1800" smtClean="0">
                <a:latin typeface="Times New Roman" panose="02020603050405020304" pitchFamily="18" charset="0"/>
                <a:cs typeface="Times New Roman" panose="02020603050405020304" pitchFamily="18" charset="0"/>
              </a:rPr>
            </a:br>
            <a:br>
              <a:rPr lang="ru-RU" sz="1800" smtClean="0">
                <a:latin typeface="Times New Roman" panose="02020603050405020304" pitchFamily="18" charset="0"/>
                <a:cs typeface="Times New Roman" panose="02020603050405020304" pitchFamily="18" charset="0"/>
              </a:rPr>
            </a:br>
            <a:br>
              <a:rPr lang="ru-RU" sz="1800">
                <a:latin typeface="Times New Roman" panose="02020603050405020304" pitchFamily="18" charset="0"/>
                <a:cs typeface="Times New Roman" panose="02020603050405020304" pitchFamily="18" charset="0"/>
              </a:rPr>
            </a:br>
            <a:r>
              <a:rPr lang="ru-RU" sz="1800" b="1">
                <a:latin typeface="Times New Roman" panose="02020603050405020304" pitchFamily="18" charset="0"/>
                <a:cs typeface="Times New Roman" panose="02020603050405020304" pitchFamily="18" charset="0"/>
              </a:rPr>
              <a:t>Оборудование:</a:t>
            </a:r>
            <a:r>
              <a:rPr lang="ru-RU" sz="1800">
                <a:latin typeface="Times New Roman" panose="02020603050405020304" pitchFamily="18" charset="0"/>
                <a:cs typeface="Times New Roman" panose="02020603050405020304" pitchFamily="18" charset="0"/>
              </a:rPr>
              <a:t> картинки с изображением различных жизненных ситуаций (например, мальчик толкнул девочку в лужу, дети делятся конфетами, спасатель спас котёнка и отдаёт его детям и т.д</a:t>
            </a:r>
            <a:r>
              <a:rPr lang="ru-RU" sz="1800" smtClean="0">
                <a:latin typeface="Times New Roman" panose="02020603050405020304" pitchFamily="18" charset="0"/>
                <a:cs typeface="Times New Roman" panose="02020603050405020304" pitchFamily="18" charset="0"/>
              </a:rPr>
              <a:t>.).</a:t>
            </a:r>
            <a:br>
              <a:rPr lang="ru-RU" sz="1800" smtClean="0">
                <a:latin typeface="Times New Roman" panose="02020603050405020304" pitchFamily="18" charset="0"/>
                <a:cs typeface="Times New Roman" panose="02020603050405020304" pitchFamily="18" charset="0"/>
              </a:rPr>
            </a:br>
            <a:br>
              <a:rPr lang="ru-RU" sz="1800" b="1">
                <a:latin typeface="Times New Roman" panose="02020603050405020304" pitchFamily="18" charset="0"/>
                <a:cs typeface="Times New Roman" panose="02020603050405020304" pitchFamily="18" charset="0"/>
              </a:rPr>
            </a:br>
            <a:r>
              <a:rPr lang="ru-RU" sz="1800" b="1">
                <a:latin typeface="Times New Roman" panose="02020603050405020304" pitchFamily="18" charset="0"/>
                <a:cs typeface="Times New Roman" panose="02020603050405020304" pitchFamily="18" charset="0"/>
              </a:rPr>
              <a:t>Ход игры: </a:t>
            </a:r>
            <a:r>
              <a:rPr lang="ru-RU" sz="1800">
                <a:latin typeface="Times New Roman" panose="02020603050405020304" pitchFamily="18" charset="0"/>
                <a:cs typeface="Times New Roman" panose="02020603050405020304" pitchFamily="18" charset="0"/>
              </a:rPr>
              <a:t>Ведущий (взрослый) достаёт поочерёдно картинки с сюжетами. Все участники игры рассматривают картинки и определяют, какие «добрые слова» необходимо сказать в увиденной ситуации. За каждый правильный ответ ведущий выдаёт фишку. Выигрывает тот, кто наберёт больше всех фишек.</a:t>
            </a:r>
          </a:p>
        </p:txBody>
      </p:sp>
      <p:pic>
        <p:nvPicPr>
          <p:cNvPr id="3" name="Рисунок 2" descr="Стихотворение Вежливые слова">
            <a:hlinkClick r:id="rId3"/>
          </p:cNvPr>
          <p:cNvPicPr/>
          <p:nvPr/>
        </p:nvPicPr>
        <p:blipFill>
          <a:blip r:embed="rId2">
            <a:extLst>
              <a:ext uri="{28A0092B-C50C-407E-A947-70E740481C1C}">
                <a14:useLocalDpi xmlns:a14="http://schemas.microsoft.com/office/drawing/2010/main" xmlns="" val="0"/>
              </a:ext>
            </a:extLst>
          </a:blip>
          <a:stretch>
            <a:fillRect/>
          </a:stretch>
        </p:blipFill>
        <p:spPr bwMode="auto">
          <a:xfrm>
            <a:off x="7798695" y="207818"/>
            <a:ext cx="4143923" cy="3290781"/>
          </a:xfrm>
          <a:prstGeom prst="rect">
            <a:avLst/>
          </a:prstGeom>
          <a:noFill/>
          <a:ln>
            <a:noFill/>
          </a:ln>
        </p:spPr>
      </p:pic>
    </p:spTree>
    <p:extLst>
      <p:ext uri="{BB962C8B-B14F-4D97-AF65-F5344CB8AC3E}">
        <p14:creationId xmlns:p14="http://schemas.microsoft.com/office/powerpoint/2010/main" xmlns="" val="777092689"/>
      </p:ext>
    </p:extLst>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1967345" y="624110"/>
            <a:ext cx="9850581" cy="5929090"/>
          </a:xfrm>
        </p:spPr>
        <p:txBody>
          <a:bodyPr>
            <a:normAutofit/>
          </a:bodyPr>
          <a:lstStyle/>
          <a:p>
            <a:r>
              <a:rPr lang="ru-RU" sz="2400" b="1" smtClean="0">
                <a:latin typeface="Times New Roman" panose="02020603050405020304" pitchFamily="18" charset="0"/>
                <a:cs typeface="Times New Roman" panose="02020603050405020304" pitchFamily="18" charset="0"/>
              </a:rPr>
              <a:t>Игра </a:t>
            </a:r>
            <a:r>
              <a:rPr lang="ru-RU" sz="2400" b="1">
                <a:latin typeface="Times New Roman" panose="02020603050405020304" pitchFamily="18" charset="0"/>
                <a:cs typeface="Times New Roman" panose="02020603050405020304" pitchFamily="18" charset="0"/>
              </a:rPr>
              <a:t>«Волшебные слова</a:t>
            </a:r>
            <a:r>
              <a:rPr lang="ru-RU" sz="2400" b="1" smtClean="0">
                <a:latin typeface="Times New Roman" panose="02020603050405020304" pitchFamily="18" charset="0"/>
                <a:cs typeface="Times New Roman" panose="02020603050405020304" pitchFamily="18" charset="0"/>
              </a:rPr>
              <a:t>»</a:t>
            </a:r>
            <a:br>
              <a:rPr lang="ru-RU" sz="2400" b="1" smtClean="0">
                <a:latin typeface="Times New Roman" panose="02020603050405020304" pitchFamily="18" charset="0"/>
                <a:cs typeface="Times New Roman" panose="02020603050405020304" pitchFamily="18" charset="0"/>
              </a:rPr>
            </a:br>
            <a:br>
              <a:rPr lang="ru-RU" sz="2400">
                <a:latin typeface="Times New Roman" panose="02020603050405020304" pitchFamily="18" charset="0"/>
                <a:cs typeface="Times New Roman" panose="02020603050405020304" pitchFamily="18" charset="0"/>
              </a:rPr>
            </a:br>
            <a:r>
              <a:rPr lang="ru-RU" sz="1800">
                <a:latin typeface="Times New Roman" panose="02020603050405020304" pitchFamily="18" charset="0"/>
                <a:cs typeface="Times New Roman" panose="02020603050405020304" pitchFamily="18" charset="0"/>
              </a:rPr>
              <a:t>Эта игра относится к категории словесных игр, </a:t>
            </a:r>
            <a:br>
              <a:rPr lang="ru-RU" sz="1800" smtClean="0">
                <a:latin typeface="Times New Roman" panose="02020603050405020304" pitchFamily="18" charset="0"/>
                <a:cs typeface="Times New Roman" panose="02020603050405020304" pitchFamily="18" charset="0"/>
              </a:rPr>
            </a:br>
            <a:r>
              <a:rPr lang="ru-RU" sz="1800" smtClean="0">
                <a:latin typeface="Times New Roman" panose="02020603050405020304" pitchFamily="18" charset="0"/>
                <a:cs typeface="Times New Roman" panose="02020603050405020304" pitchFamily="18" charset="0"/>
              </a:rPr>
              <a:t>поэтому </a:t>
            </a:r>
            <a:r>
              <a:rPr lang="ru-RU" sz="1800">
                <a:latin typeface="Times New Roman" panose="02020603050405020304" pitchFamily="18" charset="0"/>
                <a:cs typeface="Times New Roman" panose="02020603050405020304" pitchFamily="18" charset="0"/>
              </a:rPr>
              <a:t>играть в неё можно в любом месте. </a:t>
            </a:r>
            <a:br>
              <a:rPr lang="ru-RU" sz="1800" smtClean="0">
                <a:latin typeface="Times New Roman" panose="02020603050405020304" pitchFamily="18" charset="0"/>
                <a:cs typeface="Times New Roman" panose="02020603050405020304" pitchFamily="18" charset="0"/>
              </a:rPr>
            </a:br>
            <a:r>
              <a:rPr lang="ru-RU" sz="1800" smtClean="0">
                <a:latin typeface="Times New Roman" panose="02020603050405020304" pitchFamily="18" charset="0"/>
                <a:cs typeface="Times New Roman" panose="02020603050405020304" pitchFamily="18" charset="0"/>
              </a:rPr>
              <a:t>Для </a:t>
            </a:r>
            <a:r>
              <a:rPr lang="ru-RU" sz="1800">
                <a:latin typeface="Times New Roman" panose="02020603050405020304" pitchFamily="18" charset="0"/>
                <a:cs typeface="Times New Roman" panose="02020603050405020304" pitchFamily="18" charset="0"/>
              </a:rPr>
              <a:t>мотивации детей можно ввести </a:t>
            </a:r>
            <a:r>
              <a:rPr lang="ru-RU" sz="1800" smtClean="0">
                <a:latin typeface="Times New Roman" panose="02020603050405020304" pitchFamily="18" charset="0"/>
                <a:cs typeface="Times New Roman" panose="02020603050405020304" pitchFamily="18" charset="0"/>
              </a:rPr>
              <a:t>сказочного</a:t>
            </a:r>
            <a:br>
              <a:rPr lang="ru-RU" sz="1800" smtClean="0">
                <a:latin typeface="Times New Roman" panose="02020603050405020304" pitchFamily="18" charset="0"/>
                <a:cs typeface="Times New Roman" panose="02020603050405020304" pitchFamily="18" charset="0"/>
              </a:rPr>
            </a:br>
            <a:r>
              <a:rPr lang="ru-RU" sz="1800" smtClean="0">
                <a:latin typeface="Times New Roman" panose="02020603050405020304" pitchFamily="18" charset="0"/>
                <a:cs typeface="Times New Roman" panose="02020603050405020304" pitchFamily="18" charset="0"/>
              </a:rPr>
              <a:t> </a:t>
            </a:r>
            <a:r>
              <a:rPr lang="ru-RU" sz="1800">
                <a:latin typeface="Times New Roman" panose="02020603050405020304" pitchFamily="18" charset="0"/>
                <a:cs typeface="Times New Roman" panose="02020603050405020304" pitchFamily="18" charset="0"/>
              </a:rPr>
              <a:t>персонажа, который не знает «волшебные слова</a:t>
            </a:r>
            <a:r>
              <a:rPr lang="ru-RU" sz="1800" smtClean="0">
                <a:latin typeface="Times New Roman" panose="02020603050405020304" pitchFamily="18" charset="0"/>
                <a:cs typeface="Times New Roman" panose="02020603050405020304" pitchFamily="18" charset="0"/>
              </a:rPr>
              <a:t>»</a:t>
            </a:r>
            <a:br>
              <a:rPr lang="ru-RU" sz="1800" smtClean="0">
                <a:latin typeface="Times New Roman" panose="02020603050405020304" pitchFamily="18" charset="0"/>
                <a:cs typeface="Times New Roman" panose="02020603050405020304" pitchFamily="18" charset="0"/>
              </a:rPr>
            </a:br>
            <a:r>
              <a:rPr lang="ru-RU" sz="1800" smtClean="0">
                <a:latin typeface="Times New Roman" panose="02020603050405020304" pitchFamily="18" charset="0"/>
                <a:cs typeface="Times New Roman" panose="02020603050405020304" pitchFamily="18" charset="0"/>
              </a:rPr>
              <a:t> </a:t>
            </a:r>
            <a:r>
              <a:rPr lang="ru-RU" sz="1800">
                <a:latin typeface="Times New Roman" panose="02020603050405020304" pitchFamily="18" charset="0"/>
                <a:cs typeface="Times New Roman" panose="02020603050405020304" pitchFamily="18" charset="0"/>
              </a:rPr>
              <a:t>и дети должны ему подсказать</a:t>
            </a:r>
            <a:r>
              <a:rPr lang="ru-RU" sz="1800" smtClean="0">
                <a:latin typeface="Times New Roman" panose="02020603050405020304" pitchFamily="18" charset="0"/>
                <a:cs typeface="Times New Roman" panose="02020603050405020304" pitchFamily="18" charset="0"/>
              </a:rPr>
              <a:t>. Для облегчения,</a:t>
            </a:r>
            <a:br>
              <a:rPr lang="ru-RU" sz="1800" smtClean="0">
                <a:latin typeface="Times New Roman" panose="02020603050405020304" pitchFamily="18" charset="0"/>
                <a:cs typeface="Times New Roman" panose="02020603050405020304" pitchFamily="18" charset="0"/>
              </a:rPr>
            </a:br>
            <a:r>
              <a:rPr lang="ru-RU" sz="1800" smtClean="0">
                <a:latin typeface="Times New Roman" panose="02020603050405020304" pitchFamily="18" charset="0"/>
                <a:cs typeface="Times New Roman" panose="02020603050405020304" pitchFamily="18" charset="0"/>
              </a:rPr>
              <a:t>взрослый задаёт наводящие вопросы, например: </a:t>
            </a:r>
            <a:br>
              <a:rPr lang="ru-RU" sz="1800" smtClean="0">
                <a:latin typeface="Times New Roman" panose="02020603050405020304" pitchFamily="18" charset="0"/>
                <a:cs typeface="Times New Roman" panose="02020603050405020304" pitchFamily="18" charset="0"/>
              </a:rPr>
            </a:br>
            <a:r>
              <a:rPr lang="ru-RU" sz="1800" smtClean="0">
                <a:latin typeface="Times New Roman" panose="02020603050405020304" pitchFamily="18" charset="0"/>
                <a:cs typeface="Times New Roman" panose="02020603050405020304" pitchFamily="18" charset="0"/>
              </a:rPr>
              <a:t>что нужно говорить при встрече? Утром? Днём? Вечером? Когда приходят гости? При знакомстве? И т.д.</a:t>
            </a:r>
            <a:br>
              <a:rPr lang="ru-RU" sz="1800">
                <a:latin typeface="Times New Roman" panose="02020603050405020304" pitchFamily="18" charset="0"/>
                <a:cs typeface="Times New Roman" panose="02020603050405020304" pitchFamily="18" charset="0"/>
              </a:rPr>
            </a:br>
            <a:br>
              <a:rPr lang="ru-RU" sz="1800" smtClean="0">
                <a:latin typeface="Times New Roman" panose="02020603050405020304" pitchFamily="18" charset="0"/>
                <a:cs typeface="Times New Roman" panose="02020603050405020304" pitchFamily="18" charset="0"/>
              </a:rPr>
            </a:br>
            <a:r>
              <a:rPr lang="ru-RU" sz="1800" b="1" smtClean="0">
                <a:latin typeface="Times New Roman" panose="02020603050405020304" pitchFamily="18" charset="0"/>
                <a:cs typeface="Times New Roman" panose="02020603050405020304" pitchFamily="18" charset="0"/>
              </a:rPr>
              <a:t>Цель </a:t>
            </a:r>
            <a:r>
              <a:rPr lang="ru-RU" sz="1800" b="1">
                <a:latin typeface="Times New Roman" panose="02020603050405020304" pitchFamily="18" charset="0"/>
                <a:cs typeface="Times New Roman" panose="02020603050405020304" pitchFamily="18" charset="0"/>
              </a:rPr>
              <a:t>игры: </a:t>
            </a:r>
            <a:r>
              <a:rPr lang="ru-RU" sz="1800">
                <a:latin typeface="Times New Roman" panose="02020603050405020304" pitchFamily="18" charset="0"/>
                <a:cs typeface="Times New Roman" panose="02020603050405020304" pitchFamily="18" charset="0"/>
              </a:rPr>
              <a:t>Воспитывать доброжелательное </a:t>
            </a:r>
            <a:r>
              <a:rPr lang="ru-RU" sz="1800" smtClean="0">
                <a:latin typeface="Times New Roman" panose="02020603050405020304" pitchFamily="18" charset="0"/>
                <a:cs typeface="Times New Roman" panose="02020603050405020304" pitchFamily="18" charset="0"/>
              </a:rPr>
              <a:t>отношение к </a:t>
            </a:r>
            <a:r>
              <a:rPr lang="ru-RU" sz="1800">
                <a:latin typeface="Times New Roman" panose="02020603050405020304" pitchFamily="18" charset="0"/>
                <a:cs typeface="Times New Roman" panose="02020603050405020304" pitchFamily="18" charset="0"/>
              </a:rPr>
              <a:t>окружающим людям. Закреплять умение </a:t>
            </a:r>
            <a:r>
              <a:rPr lang="ru-RU" sz="1800" smtClean="0">
                <a:latin typeface="Times New Roman" panose="02020603050405020304" pitchFamily="18" charset="0"/>
                <a:cs typeface="Times New Roman" panose="02020603050405020304" pitchFamily="18" charset="0"/>
              </a:rPr>
              <a:t>проявлять</a:t>
            </a:r>
            <a:r>
              <a:rPr lang="ru-RU" sz="1800">
                <a:latin typeface="Times New Roman" panose="02020603050405020304" pitchFamily="18" charset="0"/>
                <a:cs typeface="Times New Roman" panose="02020603050405020304" pitchFamily="18" charset="0"/>
              </a:rPr>
              <a:t> </a:t>
            </a:r>
            <a:r>
              <a:rPr lang="ru-RU" sz="1800" smtClean="0">
                <a:latin typeface="Times New Roman" panose="02020603050405020304" pitchFamily="18" charset="0"/>
                <a:cs typeface="Times New Roman" panose="02020603050405020304" pitchFamily="18" charset="0"/>
              </a:rPr>
              <a:t>вежливость</a:t>
            </a:r>
            <a:r>
              <a:rPr lang="ru-RU" sz="1800">
                <a:latin typeface="Times New Roman" panose="02020603050405020304" pitchFamily="18" charset="0"/>
                <a:cs typeface="Times New Roman" panose="02020603050405020304" pitchFamily="18" charset="0"/>
              </a:rPr>
              <a:t>. Расширять словарный запас ребёнка </a:t>
            </a:r>
            <a:r>
              <a:rPr lang="ru-RU" sz="1800" smtClean="0">
                <a:latin typeface="Times New Roman" panose="02020603050405020304" pitchFamily="18" charset="0"/>
                <a:cs typeface="Times New Roman" panose="02020603050405020304" pitchFamily="18" charset="0"/>
              </a:rPr>
              <a:t>набором </a:t>
            </a:r>
            <a:r>
              <a:rPr lang="ru-RU" sz="1800">
                <a:latin typeface="Times New Roman" panose="02020603050405020304" pitchFamily="18" charset="0"/>
                <a:cs typeface="Times New Roman" panose="02020603050405020304" pitchFamily="18" charset="0"/>
              </a:rPr>
              <a:t>вежливых слов</a:t>
            </a:r>
            <a:r>
              <a:rPr lang="ru-RU" sz="1800" smtClean="0">
                <a:latin typeface="Times New Roman" panose="02020603050405020304" pitchFamily="18" charset="0"/>
                <a:cs typeface="Times New Roman" panose="02020603050405020304" pitchFamily="18" charset="0"/>
              </a:rPr>
              <a:t>.</a:t>
            </a:r>
            <a:br>
              <a:rPr lang="ru-RU" sz="1800" smtClean="0">
                <a:latin typeface="Times New Roman" panose="02020603050405020304" pitchFamily="18" charset="0"/>
                <a:cs typeface="Times New Roman" panose="02020603050405020304" pitchFamily="18" charset="0"/>
              </a:rPr>
            </a:br>
            <a:br>
              <a:rPr lang="ru-RU" sz="1800" smtClean="0">
                <a:latin typeface="Times New Roman" panose="02020603050405020304" pitchFamily="18" charset="0"/>
                <a:cs typeface="Times New Roman" panose="02020603050405020304" pitchFamily="18" charset="0"/>
              </a:rPr>
            </a:br>
            <a:r>
              <a:rPr lang="ru-RU" sz="1800" b="1" smtClean="0">
                <a:latin typeface="Times New Roman" panose="02020603050405020304" pitchFamily="18" charset="0"/>
                <a:cs typeface="Times New Roman" panose="02020603050405020304" pitchFamily="18" charset="0"/>
              </a:rPr>
              <a:t>Ход </a:t>
            </a:r>
            <a:r>
              <a:rPr lang="ru-RU" sz="1800" b="1">
                <a:latin typeface="Times New Roman" panose="02020603050405020304" pitchFamily="18" charset="0"/>
                <a:cs typeface="Times New Roman" panose="02020603050405020304" pitchFamily="18" charset="0"/>
              </a:rPr>
              <a:t>игры: </a:t>
            </a:r>
            <a:r>
              <a:rPr lang="ru-RU" sz="1800">
                <a:latin typeface="Times New Roman" panose="02020603050405020304" pitchFamily="18" charset="0"/>
                <a:cs typeface="Times New Roman" panose="02020603050405020304" pitchFamily="18" charset="0"/>
              </a:rPr>
              <a:t>Участники игры по очереди называют «волшебные слова» (здравствуйте, спасибо, пожалуйста, будьте добры, будьте любезны, до свидания, приятного аппетита, будьте здоровы, доброго пути, добро пожаловать, разрешите, угощайтесь, доброе утро, добрый день, добрый вечер, спокойной ночи, приятно познакомиться, извините, прошу прощения, благодарю и т.д.). Выигрывает тот, кто больше всех вспомнит таких слов.</a:t>
            </a:r>
          </a:p>
        </p:txBody>
      </p:sp>
      <p:pic>
        <p:nvPicPr>
          <p:cNvPr id="3" name="Рисунок 2" descr="Волшебные слова"/>
          <p:cNvPicPr/>
          <p:nvPr/>
        </p:nvPicPr>
        <p:blipFill>
          <a:blip r:embed="rId2">
            <a:extLst>
              <a:ext uri="{28A0092B-C50C-407E-A947-70E740481C1C}">
                <a14:useLocalDpi xmlns:a14="http://schemas.microsoft.com/office/drawing/2010/main" xmlns="" val="0"/>
              </a:ext>
            </a:extLst>
          </a:blip>
          <a:stretch>
            <a:fillRect/>
          </a:stretch>
        </p:blipFill>
        <p:spPr bwMode="auto">
          <a:xfrm>
            <a:off x="7549313" y="110836"/>
            <a:ext cx="3562033" cy="2926369"/>
          </a:xfrm>
          <a:prstGeom prst="rect">
            <a:avLst/>
          </a:prstGeom>
          <a:noFill/>
          <a:ln>
            <a:noFill/>
          </a:ln>
        </p:spPr>
      </p:pic>
    </p:spTree>
    <p:extLst>
      <p:ext uri="{BB962C8B-B14F-4D97-AF65-F5344CB8AC3E}">
        <p14:creationId xmlns:p14="http://schemas.microsoft.com/office/powerpoint/2010/main" xmlns="" val="2602143437"/>
      </p:ext>
    </p:extLst>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2147456" y="304800"/>
            <a:ext cx="9357156" cy="6192982"/>
          </a:xfrm>
        </p:spPr>
        <p:txBody>
          <a:bodyPr>
            <a:normAutofit/>
          </a:bodyPr>
          <a:lstStyle/>
          <a:p>
            <a:br>
              <a:rPr lang="ru-RU" sz="1800" smtClean="0">
                <a:latin typeface="Times New Roman" panose="02020603050405020304" pitchFamily="18" charset="0"/>
                <a:cs typeface="Times New Roman" panose="02020603050405020304" pitchFamily="18" charset="0"/>
              </a:rPr>
            </a:br>
            <a:br>
              <a:rPr lang="ru-RU" sz="1800">
                <a:latin typeface="Times New Roman" panose="02020603050405020304" pitchFamily="18" charset="0"/>
                <a:cs typeface="Times New Roman" panose="02020603050405020304" pitchFamily="18" charset="0"/>
              </a:rPr>
            </a:br>
            <a:br>
              <a:rPr lang="ru-RU" sz="1800" smtClean="0">
                <a:latin typeface="Times New Roman" panose="02020603050405020304" pitchFamily="18" charset="0"/>
                <a:cs typeface="Times New Roman" panose="02020603050405020304" pitchFamily="18" charset="0"/>
              </a:rPr>
            </a:br>
            <a:r>
              <a:rPr lang="ru-RU" sz="2400" b="1">
                <a:latin typeface="Times New Roman" panose="02020603050405020304" pitchFamily="18" charset="0"/>
                <a:cs typeface="Times New Roman" panose="02020603050405020304" pitchFamily="18" charset="0"/>
              </a:rPr>
              <a:t>Игра «Как я дома помогаю»</a:t>
            </a:r>
            <a:br>
              <a:rPr lang="ru-RU" sz="2400">
                <a:latin typeface="Times New Roman" panose="02020603050405020304" pitchFamily="18" charset="0"/>
                <a:cs typeface="Times New Roman" panose="02020603050405020304" pitchFamily="18" charset="0"/>
              </a:rPr>
            </a:br>
            <a:br>
              <a:rPr lang="ru-RU" sz="1800">
                <a:latin typeface="Times New Roman" panose="02020603050405020304" pitchFamily="18" charset="0"/>
                <a:cs typeface="Times New Roman" panose="02020603050405020304" pitchFamily="18" charset="0"/>
              </a:rPr>
            </a:br>
            <a:br>
              <a:rPr lang="ru-RU" sz="1800" smtClean="0">
                <a:latin typeface="Times New Roman" panose="02020603050405020304" pitchFamily="18" charset="0"/>
                <a:cs typeface="Times New Roman" panose="02020603050405020304" pitchFamily="18" charset="0"/>
              </a:rPr>
            </a:br>
            <a:br>
              <a:rPr lang="ru-RU" sz="1800">
                <a:latin typeface="Times New Roman" panose="02020603050405020304" pitchFamily="18" charset="0"/>
                <a:cs typeface="Times New Roman" panose="02020603050405020304" pitchFamily="18" charset="0"/>
              </a:rPr>
            </a:br>
            <a:br>
              <a:rPr lang="ru-RU" sz="1800" smtClean="0">
                <a:latin typeface="Times New Roman" panose="02020603050405020304" pitchFamily="18" charset="0"/>
                <a:cs typeface="Times New Roman" panose="02020603050405020304" pitchFamily="18" charset="0"/>
              </a:rPr>
            </a:br>
            <a:br>
              <a:rPr lang="ru-RU" sz="1800" smtClean="0">
                <a:latin typeface="Times New Roman" panose="02020603050405020304" pitchFamily="18" charset="0"/>
                <a:cs typeface="Times New Roman" panose="02020603050405020304" pitchFamily="18" charset="0"/>
              </a:rPr>
            </a:br>
            <a:br>
              <a:rPr lang="ru-RU" sz="1800">
                <a:latin typeface="Times New Roman" panose="02020603050405020304" pitchFamily="18" charset="0"/>
                <a:cs typeface="Times New Roman" panose="02020603050405020304" pitchFamily="18" charset="0"/>
              </a:rPr>
            </a:br>
            <a:r>
              <a:rPr lang="ru-RU" sz="1800" b="1" smtClean="0">
                <a:latin typeface="Times New Roman" panose="02020603050405020304" pitchFamily="18" charset="0"/>
                <a:cs typeface="Times New Roman" panose="02020603050405020304" pitchFamily="18" charset="0"/>
              </a:rPr>
              <a:t>Цель </a:t>
            </a:r>
            <a:r>
              <a:rPr lang="ru-RU" sz="1800" b="1">
                <a:latin typeface="Times New Roman" panose="02020603050405020304" pitchFamily="18" charset="0"/>
                <a:cs typeface="Times New Roman" panose="02020603050405020304" pitchFamily="18" charset="0"/>
              </a:rPr>
              <a:t>игры: </a:t>
            </a:r>
            <a:r>
              <a:rPr lang="ru-RU" sz="1800">
                <a:latin typeface="Times New Roman" panose="02020603050405020304" pitchFamily="18" charset="0"/>
                <a:cs typeface="Times New Roman" panose="02020603050405020304" pitchFamily="18" charset="0"/>
              </a:rPr>
              <a:t>Воспитывать заботливое отношение к членам </a:t>
            </a:r>
            <a:r>
              <a:rPr lang="ru-RU" sz="1800" smtClean="0">
                <a:latin typeface="Times New Roman" panose="02020603050405020304" pitchFamily="18" charset="0"/>
                <a:cs typeface="Times New Roman" panose="02020603050405020304" pitchFamily="18" charset="0"/>
              </a:rPr>
              <a:t>семьи</a:t>
            </a:r>
            <a:br>
              <a:rPr lang="ru-RU" sz="1800" smtClean="0">
                <a:latin typeface="Times New Roman" panose="02020603050405020304" pitchFamily="18" charset="0"/>
                <a:cs typeface="Times New Roman" panose="02020603050405020304" pitchFamily="18" charset="0"/>
              </a:rPr>
            </a:br>
            <a:br>
              <a:rPr lang="ru-RU" sz="1800">
                <a:latin typeface="Times New Roman" panose="02020603050405020304" pitchFamily="18" charset="0"/>
                <a:cs typeface="Times New Roman" panose="02020603050405020304" pitchFamily="18" charset="0"/>
              </a:rPr>
            </a:br>
            <a:r>
              <a:rPr lang="ru-RU" sz="1800" b="1">
                <a:latin typeface="Times New Roman" panose="02020603050405020304" pitchFamily="18" charset="0"/>
                <a:cs typeface="Times New Roman" panose="02020603050405020304" pitchFamily="18" charset="0"/>
              </a:rPr>
              <a:t>Оборудование: </a:t>
            </a:r>
            <a:r>
              <a:rPr lang="ru-RU" sz="1800">
                <a:latin typeface="Times New Roman" panose="02020603050405020304" pitchFamily="18" charset="0"/>
                <a:cs typeface="Times New Roman" panose="02020603050405020304" pitchFamily="18" charset="0"/>
              </a:rPr>
              <a:t>в первый раз можно использовать сюжетные картинки с разными видами хозяйственно-бытовой деятельности для подсказки. Позже можно играть без </a:t>
            </a:r>
            <a:r>
              <a:rPr lang="ru-RU" sz="1800" smtClean="0">
                <a:latin typeface="Times New Roman" panose="02020603050405020304" pitchFamily="18" charset="0"/>
                <a:cs typeface="Times New Roman" panose="02020603050405020304" pitchFamily="18" charset="0"/>
              </a:rPr>
              <a:t>картинок.</a:t>
            </a:r>
            <a:br>
              <a:rPr lang="ru-RU" sz="1800" smtClean="0">
                <a:latin typeface="Times New Roman" panose="02020603050405020304" pitchFamily="18" charset="0"/>
                <a:cs typeface="Times New Roman" panose="02020603050405020304" pitchFamily="18" charset="0"/>
              </a:rPr>
            </a:br>
            <a:br>
              <a:rPr lang="ru-RU" sz="1800">
                <a:latin typeface="Times New Roman" panose="02020603050405020304" pitchFamily="18" charset="0"/>
                <a:cs typeface="Times New Roman" panose="02020603050405020304" pitchFamily="18" charset="0"/>
              </a:rPr>
            </a:br>
            <a:r>
              <a:rPr lang="ru-RU" sz="1800" b="1">
                <a:latin typeface="Times New Roman" panose="02020603050405020304" pitchFamily="18" charset="0"/>
                <a:cs typeface="Times New Roman" panose="02020603050405020304" pitchFamily="18" charset="0"/>
              </a:rPr>
              <a:t>Ход игры:</a:t>
            </a:r>
            <a:r>
              <a:rPr lang="ru-RU" sz="1800">
                <a:latin typeface="Times New Roman" panose="02020603050405020304" pitchFamily="18" charset="0"/>
                <a:cs typeface="Times New Roman" panose="02020603050405020304" pitchFamily="18" charset="0"/>
              </a:rPr>
              <a:t> Дети по очереди называют домашние дела, в которых принимали участие дома. Разрешается называть и ту деятельность, которую они просто наблюдали, но хотели бы в ней поучаствовать. Выигрывает тот, кто назовёт больше дел.</a:t>
            </a:r>
            <a:br>
              <a:rPr lang="ru-RU" sz="1800">
                <a:latin typeface="Times New Roman" panose="02020603050405020304" pitchFamily="18" charset="0"/>
                <a:cs typeface="Times New Roman" panose="02020603050405020304" pitchFamily="18" charset="0"/>
              </a:rPr>
            </a:br>
          </a:p>
        </p:txBody>
      </p:sp>
      <p:pic>
        <p:nvPicPr>
          <p:cNvPr id="3" name="Рисунок 2" descr="Как я дома помогаю"/>
          <p:cNvPicPr/>
          <p:nvPr/>
        </p:nvPicPr>
        <p:blipFill>
          <a:blip r:embed="rId2">
            <a:extLst>
              <a:ext uri="{28A0092B-C50C-407E-A947-70E740481C1C}">
                <a14:useLocalDpi xmlns:a14="http://schemas.microsoft.com/office/drawing/2010/main" xmlns="" val="0"/>
              </a:ext>
            </a:extLst>
          </a:blip>
          <a:stretch>
            <a:fillRect/>
          </a:stretch>
        </p:blipFill>
        <p:spPr bwMode="auto">
          <a:xfrm>
            <a:off x="7841673" y="304800"/>
            <a:ext cx="3560618" cy="2867890"/>
          </a:xfrm>
          <a:prstGeom prst="rect">
            <a:avLst/>
          </a:prstGeom>
          <a:noFill/>
          <a:ln>
            <a:noFill/>
          </a:ln>
        </p:spPr>
      </p:pic>
    </p:spTree>
    <p:extLst>
      <p:ext uri="{BB962C8B-B14F-4D97-AF65-F5344CB8AC3E}">
        <p14:creationId xmlns:p14="http://schemas.microsoft.com/office/powerpoint/2010/main" xmlns="" val="1382392157"/>
      </p:ext>
    </p:extLst>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2022764" y="624109"/>
            <a:ext cx="9656618" cy="5541163"/>
          </a:xfrm>
        </p:spPr>
        <p:txBody>
          <a:bodyPr>
            <a:normAutofit fontScale="90000"/>
          </a:bodyPr>
          <a:lstStyle/>
          <a:p>
            <a:br>
              <a:rPr lang="ru-RU" sz="1800" smtClean="0">
                <a:latin typeface="Times New Roman" panose="02020603050405020304" pitchFamily="18" charset="0"/>
                <a:cs typeface="Times New Roman" panose="02020603050405020304" pitchFamily="18" charset="0"/>
              </a:rPr>
            </a:br>
            <a:br>
              <a:rPr lang="ru-RU" sz="1800">
                <a:latin typeface="Times New Roman" panose="02020603050405020304" pitchFamily="18" charset="0"/>
                <a:cs typeface="Times New Roman" panose="02020603050405020304" pitchFamily="18" charset="0"/>
              </a:rPr>
            </a:br>
            <a:br>
              <a:rPr lang="ru-RU" sz="1800" smtClean="0">
                <a:latin typeface="Times New Roman" panose="02020603050405020304" pitchFamily="18" charset="0"/>
                <a:cs typeface="Times New Roman" panose="02020603050405020304" pitchFamily="18" charset="0"/>
              </a:rPr>
            </a:br>
            <a:br>
              <a:rPr lang="ru-RU" sz="1800">
                <a:latin typeface="Times New Roman" panose="02020603050405020304" pitchFamily="18" charset="0"/>
                <a:cs typeface="Times New Roman" panose="02020603050405020304" pitchFamily="18" charset="0"/>
              </a:rPr>
            </a:br>
            <a:r>
              <a:rPr lang="ru-RU" sz="1800" smtClean="0">
                <a:latin typeface="Times New Roman" panose="02020603050405020304" pitchFamily="18" charset="0"/>
                <a:cs typeface="Times New Roman" panose="02020603050405020304" pitchFamily="18" charset="0"/>
              </a:rPr>
              <a:t>        </a:t>
            </a:r>
            <a:r>
              <a:rPr lang="ru-RU" sz="2700" b="1" smtClean="0">
                <a:latin typeface="Times New Roman" panose="02020603050405020304" pitchFamily="18" charset="0"/>
                <a:cs typeface="Times New Roman" panose="02020603050405020304" pitchFamily="18" charset="0"/>
              </a:rPr>
              <a:t>Игра </a:t>
            </a:r>
            <a:r>
              <a:rPr lang="ru-RU" sz="2700" b="1">
                <a:latin typeface="Times New Roman" panose="02020603050405020304" pitchFamily="18" charset="0"/>
                <a:cs typeface="Times New Roman" panose="02020603050405020304" pitchFamily="18" charset="0"/>
              </a:rPr>
              <a:t>«Найди флаг»</a:t>
            </a:r>
            <a:br>
              <a:rPr lang="ru-RU" sz="2700">
                <a:latin typeface="Times New Roman" panose="02020603050405020304" pitchFamily="18" charset="0"/>
                <a:cs typeface="Times New Roman" panose="02020603050405020304" pitchFamily="18" charset="0"/>
              </a:rPr>
            </a:br>
            <a:br>
              <a:rPr lang="ru-RU" sz="1800" smtClean="0">
                <a:latin typeface="Times New Roman" panose="02020603050405020304" pitchFamily="18" charset="0"/>
                <a:cs typeface="Times New Roman" panose="02020603050405020304" pitchFamily="18" charset="0"/>
              </a:rPr>
            </a:br>
            <a:br>
              <a:rPr lang="ru-RU" sz="1800">
                <a:latin typeface="Times New Roman" panose="02020603050405020304" pitchFamily="18" charset="0"/>
                <a:cs typeface="Times New Roman" panose="02020603050405020304" pitchFamily="18" charset="0"/>
              </a:rPr>
            </a:br>
            <a:br>
              <a:rPr lang="ru-RU" sz="1800" smtClean="0">
                <a:latin typeface="Times New Roman" panose="02020603050405020304" pitchFamily="18" charset="0"/>
                <a:cs typeface="Times New Roman" panose="02020603050405020304" pitchFamily="18" charset="0"/>
              </a:rPr>
            </a:br>
            <a:br>
              <a:rPr lang="ru-RU" sz="1800">
                <a:latin typeface="Times New Roman" panose="02020603050405020304" pitchFamily="18" charset="0"/>
                <a:cs typeface="Times New Roman" panose="02020603050405020304" pitchFamily="18" charset="0"/>
              </a:rPr>
            </a:br>
            <a:br>
              <a:rPr lang="ru-RU" sz="1800" smtClean="0">
                <a:latin typeface="Times New Roman" panose="02020603050405020304" pitchFamily="18" charset="0"/>
                <a:cs typeface="Times New Roman" panose="02020603050405020304" pitchFamily="18" charset="0"/>
              </a:rPr>
            </a:br>
            <a:r>
              <a:rPr lang="ru-RU" sz="2000" b="1" smtClean="0">
                <a:latin typeface="Times New Roman" panose="02020603050405020304" pitchFamily="18" charset="0"/>
                <a:cs typeface="Times New Roman" panose="02020603050405020304" pitchFamily="18" charset="0"/>
              </a:rPr>
              <a:t>Цель </a:t>
            </a:r>
            <a:r>
              <a:rPr lang="ru-RU" sz="2000" b="1">
                <a:latin typeface="Times New Roman" panose="02020603050405020304" pitchFamily="18" charset="0"/>
                <a:cs typeface="Times New Roman" panose="02020603050405020304" pitchFamily="18" charset="0"/>
              </a:rPr>
              <a:t>игры:</a:t>
            </a:r>
            <a:r>
              <a:rPr lang="ru-RU" sz="2000">
                <a:latin typeface="Times New Roman" panose="02020603050405020304" pitchFamily="18" charset="0"/>
                <a:cs typeface="Times New Roman" panose="02020603050405020304" pitchFamily="18" charset="0"/>
              </a:rPr>
              <a:t> Знакомить детей с символикой родной страны, учить выделять флаг России из числа флагов других стран</a:t>
            </a:r>
            <a:r>
              <a:rPr lang="ru-RU" sz="2000" smtClean="0">
                <a:latin typeface="Times New Roman" panose="02020603050405020304" pitchFamily="18" charset="0"/>
                <a:cs typeface="Times New Roman" panose="02020603050405020304" pitchFamily="18" charset="0"/>
              </a:rPr>
              <a:t>.</a:t>
            </a:r>
            <a:br>
              <a:rPr lang="ru-RU" sz="2000" smtClean="0">
                <a:latin typeface="Times New Roman" panose="02020603050405020304" pitchFamily="18" charset="0"/>
                <a:cs typeface="Times New Roman" panose="02020603050405020304" pitchFamily="18" charset="0"/>
              </a:rPr>
            </a:br>
            <a:br>
              <a:rPr lang="ru-RU" sz="2000">
                <a:latin typeface="Times New Roman" panose="02020603050405020304" pitchFamily="18" charset="0"/>
                <a:cs typeface="Times New Roman" panose="02020603050405020304" pitchFamily="18" charset="0"/>
              </a:rPr>
            </a:br>
            <a:r>
              <a:rPr lang="ru-RU" sz="2000" b="1">
                <a:latin typeface="Times New Roman" panose="02020603050405020304" pitchFamily="18" charset="0"/>
                <a:cs typeface="Times New Roman" panose="02020603050405020304" pitchFamily="18" charset="0"/>
              </a:rPr>
              <a:t>Оборудование:</a:t>
            </a:r>
            <a:r>
              <a:rPr lang="ru-RU" sz="2000">
                <a:latin typeface="Times New Roman" panose="02020603050405020304" pitchFamily="18" charset="0"/>
                <a:cs typeface="Times New Roman" panose="02020603050405020304" pitchFamily="18" charset="0"/>
              </a:rPr>
              <a:t> набор флагов разных стран </a:t>
            </a:r>
            <a:r>
              <a:rPr lang="ru-RU" sz="2000" smtClean="0">
                <a:latin typeface="Times New Roman" panose="02020603050405020304" pitchFamily="18" charset="0"/>
                <a:cs typeface="Times New Roman" panose="02020603050405020304" pitchFamily="18" charset="0"/>
              </a:rPr>
              <a:t>(4 флага)</a:t>
            </a:r>
            <a:br>
              <a:rPr lang="ru-RU" sz="2000" smtClean="0">
                <a:latin typeface="Times New Roman" panose="02020603050405020304" pitchFamily="18" charset="0"/>
                <a:cs typeface="Times New Roman" panose="02020603050405020304" pitchFamily="18" charset="0"/>
              </a:rPr>
            </a:br>
            <a:br>
              <a:rPr lang="ru-RU" sz="2000">
                <a:latin typeface="Times New Roman" panose="02020603050405020304" pitchFamily="18" charset="0"/>
                <a:cs typeface="Times New Roman" panose="02020603050405020304" pitchFamily="18" charset="0"/>
              </a:rPr>
            </a:br>
            <a:r>
              <a:rPr lang="ru-RU" sz="2000" b="1">
                <a:latin typeface="Times New Roman" panose="02020603050405020304" pitchFamily="18" charset="0"/>
                <a:cs typeface="Times New Roman" panose="02020603050405020304" pitchFamily="18" charset="0"/>
              </a:rPr>
              <a:t>Ход игры:</a:t>
            </a:r>
            <a:r>
              <a:rPr lang="ru-RU" sz="2000">
                <a:latin typeface="Times New Roman" panose="02020603050405020304" pitchFamily="18" charset="0"/>
                <a:cs typeface="Times New Roman" panose="02020603050405020304" pitchFamily="18" charset="0"/>
              </a:rPr>
              <a:t> Перед ребёнком (детьми) выкладывается набор флагов разных стран. Задание для ребёнка: найти флаг своей страны. Если играет несколько участников, то выигрывает тот, кто найдёт больше флагов. Если играет один ребёнок – выигрывает, если найдёт правильно все флаги.</a:t>
            </a:r>
            <a:br>
              <a:rPr lang="ru-RU" sz="2000">
                <a:latin typeface="Times New Roman" panose="02020603050405020304" pitchFamily="18" charset="0"/>
                <a:cs typeface="Times New Roman" panose="02020603050405020304" pitchFamily="18" charset="0"/>
              </a:rPr>
            </a:br>
          </a:p>
        </p:txBody>
      </p:sp>
      <p:pic>
        <p:nvPicPr>
          <p:cNvPr id="3" name="Рисунок 2" descr="Флаги"/>
          <p:cNvPicPr/>
          <p:nvPr/>
        </p:nvPicPr>
        <p:blipFill>
          <a:blip r:embed="rId2">
            <a:extLst>
              <a:ext uri="{28A0092B-C50C-407E-A947-70E740481C1C}">
                <a14:useLocalDpi xmlns:a14="http://schemas.microsoft.com/office/drawing/2010/main" xmlns="" val="0"/>
              </a:ext>
            </a:extLst>
          </a:blip>
          <a:stretch>
            <a:fillRect/>
          </a:stretch>
        </p:blipFill>
        <p:spPr bwMode="auto">
          <a:xfrm>
            <a:off x="7232073" y="624110"/>
            <a:ext cx="3934691" cy="2520872"/>
          </a:xfrm>
          <a:prstGeom prst="rect">
            <a:avLst/>
          </a:prstGeom>
          <a:noFill/>
          <a:ln>
            <a:noFill/>
          </a:ln>
        </p:spPr>
      </p:pic>
    </p:spTree>
    <p:extLst>
      <p:ext uri="{BB962C8B-B14F-4D97-AF65-F5344CB8AC3E}">
        <p14:creationId xmlns:p14="http://schemas.microsoft.com/office/powerpoint/2010/main" xmlns="" val="4010974598"/>
      </p:ext>
    </p:extLst>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1870364" y="624108"/>
            <a:ext cx="9975272" cy="6233891"/>
          </a:xfrm>
        </p:spPr>
        <p:txBody>
          <a:bodyPr>
            <a:normAutofit fontScale="90000"/>
          </a:bodyPr>
          <a:lstStyle/>
          <a:p>
            <a:br>
              <a:rPr lang="ru-RU" sz="1800" smtClean="0">
                <a:latin typeface="Times New Roman" panose="02020603050405020304" pitchFamily="18" charset="0"/>
                <a:cs typeface="Times New Roman" panose="02020603050405020304" pitchFamily="18" charset="0"/>
              </a:rPr>
            </a:br>
            <a:br>
              <a:rPr lang="ru-RU" sz="1800">
                <a:latin typeface="Times New Roman" panose="02020603050405020304" pitchFamily="18" charset="0"/>
                <a:cs typeface="Times New Roman" panose="02020603050405020304" pitchFamily="18" charset="0"/>
              </a:rPr>
            </a:br>
            <a:br>
              <a:rPr lang="ru-RU" sz="1800" smtClean="0">
                <a:latin typeface="Times New Roman" panose="02020603050405020304" pitchFamily="18" charset="0"/>
                <a:cs typeface="Times New Roman" panose="02020603050405020304" pitchFamily="18" charset="0"/>
              </a:rPr>
            </a:br>
            <a:r>
              <a:rPr lang="ru-RU" sz="2700" b="1">
                <a:latin typeface="Times New Roman" panose="02020603050405020304" pitchFamily="18" charset="0"/>
                <a:cs typeface="Times New Roman" panose="02020603050405020304" pitchFamily="18" charset="0"/>
              </a:rPr>
              <a:t>Игра «Дружная семейка»</a:t>
            </a:r>
            <a:br>
              <a:rPr lang="ru-RU" sz="2700">
                <a:latin typeface="Times New Roman" panose="02020603050405020304" pitchFamily="18" charset="0"/>
                <a:cs typeface="Times New Roman" panose="02020603050405020304" pitchFamily="18" charset="0"/>
              </a:rPr>
            </a:br>
            <a:br>
              <a:rPr lang="ru-RU" sz="1800">
                <a:latin typeface="Times New Roman" panose="02020603050405020304" pitchFamily="18" charset="0"/>
                <a:cs typeface="Times New Roman" panose="02020603050405020304" pitchFamily="18" charset="0"/>
              </a:rPr>
            </a:br>
            <a:r>
              <a:rPr lang="ru-RU" sz="1800" b="1" smtClean="0">
                <a:latin typeface="Times New Roman" panose="02020603050405020304" pitchFamily="18" charset="0"/>
                <a:cs typeface="Times New Roman" panose="02020603050405020304" pitchFamily="18" charset="0"/>
              </a:rPr>
              <a:t>Цель </a:t>
            </a:r>
            <a:r>
              <a:rPr lang="ru-RU" sz="1800" b="1">
                <a:latin typeface="Times New Roman" panose="02020603050405020304" pitchFamily="18" charset="0"/>
                <a:cs typeface="Times New Roman" panose="02020603050405020304" pitchFamily="18" charset="0"/>
              </a:rPr>
              <a:t>игры: </a:t>
            </a:r>
            <a:r>
              <a:rPr lang="ru-RU" sz="1800">
                <a:latin typeface="Times New Roman" panose="02020603050405020304" pitchFamily="18" charset="0"/>
                <a:cs typeface="Times New Roman" panose="02020603050405020304" pitchFamily="18" charset="0"/>
              </a:rPr>
              <a:t>Воспитывать интерес к своей семье</a:t>
            </a:r>
            <a:r>
              <a:rPr lang="ru-RU" sz="1800" smtClean="0">
                <a:latin typeface="Times New Roman" panose="02020603050405020304" pitchFamily="18" charset="0"/>
                <a:cs typeface="Times New Roman" panose="02020603050405020304" pitchFamily="18" charset="0"/>
              </a:rPr>
              <a:t>,</a:t>
            </a:r>
            <a:br>
              <a:rPr lang="ru-RU" sz="1800" smtClean="0">
                <a:latin typeface="Times New Roman" panose="02020603050405020304" pitchFamily="18" charset="0"/>
                <a:cs typeface="Times New Roman" panose="02020603050405020304" pitchFamily="18" charset="0"/>
              </a:rPr>
            </a:br>
            <a:r>
              <a:rPr lang="ru-RU" sz="1800" smtClean="0">
                <a:latin typeface="Times New Roman" panose="02020603050405020304" pitchFamily="18" charset="0"/>
                <a:cs typeface="Times New Roman" panose="02020603050405020304" pitchFamily="18" charset="0"/>
              </a:rPr>
              <a:t> </a:t>
            </a:r>
            <a:r>
              <a:rPr lang="ru-RU" sz="1800">
                <a:latin typeface="Times New Roman" panose="02020603050405020304" pitchFamily="18" charset="0"/>
                <a:cs typeface="Times New Roman" panose="02020603050405020304" pitchFamily="18" charset="0"/>
              </a:rPr>
              <a:t>уважительное отношение к членам семьи. </a:t>
            </a:r>
            <a:br>
              <a:rPr lang="ru-RU" sz="1800" smtClean="0">
                <a:latin typeface="Times New Roman" panose="02020603050405020304" pitchFamily="18" charset="0"/>
                <a:cs typeface="Times New Roman" panose="02020603050405020304" pitchFamily="18" charset="0"/>
              </a:rPr>
            </a:br>
            <a:r>
              <a:rPr lang="ru-RU" sz="1800" smtClean="0">
                <a:latin typeface="Times New Roman" panose="02020603050405020304" pitchFamily="18" charset="0"/>
                <a:cs typeface="Times New Roman" panose="02020603050405020304" pitchFamily="18" charset="0"/>
              </a:rPr>
              <a:t>Развивать </a:t>
            </a:r>
            <a:r>
              <a:rPr lang="ru-RU" sz="1800">
                <a:latin typeface="Times New Roman" panose="02020603050405020304" pitchFamily="18" charset="0"/>
                <a:cs typeface="Times New Roman" panose="02020603050405020304" pitchFamily="18" charset="0"/>
              </a:rPr>
              <a:t>умение рассказать о членах своей семьи</a:t>
            </a:r>
            <a:r>
              <a:rPr lang="ru-RU" sz="1800" smtClean="0">
                <a:latin typeface="Times New Roman" panose="02020603050405020304" pitchFamily="18" charset="0"/>
                <a:cs typeface="Times New Roman" panose="02020603050405020304" pitchFamily="18" charset="0"/>
              </a:rPr>
              <a:t>.</a:t>
            </a:r>
            <a:br>
              <a:rPr lang="ru-RU" sz="1800" smtClean="0">
                <a:latin typeface="Times New Roman" panose="02020603050405020304" pitchFamily="18" charset="0"/>
                <a:cs typeface="Times New Roman" panose="02020603050405020304" pitchFamily="18" charset="0"/>
              </a:rPr>
            </a:br>
            <a:br>
              <a:rPr lang="ru-RU" sz="1800">
                <a:latin typeface="Times New Roman" panose="02020603050405020304" pitchFamily="18" charset="0"/>
                <a:cs typeface="Times New Roman" panose="02020603050405020304" pitchFamily="18" charset="0"/>
              </a:rPr>
            </a:br>
            <a:r>
              <a:rPr lang="ru-RU" sz="1800" b="1">
                <a:latin typeface="Times New Roman" panose="02020603050405020304" pitchFamily="18" charset="0"/>
                <a:cs typeface="Times New Roman" panose="02020603050405020304" pitchFamily="18" charset="0"/>
              </a:rPr>
              <a:t>Оборудование: </a:t>
            </a:r>
            <a:r>
              <a:rPr lang="ru-RU" sz="1800">
                <a:latin typeface="Times New Roman" panose="02020603050405020304" pitchFamily="18" charset="0"/>
                <a:cs typeface="Times New Roman" panose="02020603050405020304" pitchFamily="18" charset="0"/>
              </a:rPr>
              <a:t>разноцветные силуэты детских ладошек, </a:t>
            </a:r>
            <a:br>
              <a:rPr lang="ru-RU" sz="1800" smtClean="0">
                <a:latin typeface="Times New Roman" panose="02020603050405020304" pitchFamily="18" charset="0"/>
                <a:cs typeface="Times New Roman" panose="02020603050405020304" pitchFamily="18" charset="0"/>
              </a:rPr>
            </a:br>
            <a:r>
              <a:rPr lang="ru-RU" sz="1800" smtClean="0">
                <a:latin typeface="Times New Roman" panose="02020603050405020304" pitchFamily="18" charset="0"/>
                <a:cs typeface="Times New Roman" panose="02020603050405020304" pitchFamily="18" charset="0"/>
              </a:rPr>
              <a:t>фишки </a:t>
            </a:r>
            <a:r>
              <a:rPr lang="ru-RU" sz="1800">
                <a:latin typeface="Times New Roman" panose="02020603050405020304" pitchFamily="18" charset="0"/>
                <a:cs typeface="Times New Roman" panose="02020603050405020304" pitchFamily="18" charset="0"/>
              </a:rPr>
              <a:t>с изображением мамы, папы, дедушки, бабушки и ребёнка (по количеству играющих</a:t>
            </a:r>
            <a:r>
              <a:rPr lang="ru-RU" sz="1800" smtClean="0">
                <a:latin typeface="Times New Roman" panose="02020603050405020304" pitchFamily="18" charset="0"/>
                <a:cs typeface="Times New Roman" panose="02020603050405020304" pitchFamily="18" charset="0"/>
              </a:rPr>
              <a:t>)</a:t>
            </a:r>
            <a:br>
              <a:rPr lang="ru-RU" sz="1800" smtClean="0">
                <a:latin typeface="Times New Roman" panose="02020603050405020304" pitchFamily="18" charset="0"/>
                <a:cs typeface="Times New Roman" panose="02020603050405020304" pitchFamily="18" charset="0"/>
              </a:rPr>
            </a:br>
            <a:br>
              <a:rPr lang="ru-RU" sz="1800">
                <a:latin typeface="Times New Roman" panose="02020603050405020304" pitchFamily="18" charset="0"/>
                <a:cs typeface="Times New Roman" panose="02020603050405020304" pitchFamily="18" charset="0"/>
              </a:rPr>
            </a:br>
            <a:r>
              <a:rPr lang="ru-RU" sz="1800" b="1">
                <a:latin typeface="Times New Roman" panose="02020603050405020304" pitchFamily="18" charset="0"/>
                <a:cs typeface="Times New Roman" panose="02020603050405020304" pitchFamily="18" charset="0"/>
              </a:rPr>
              <a:t>Ход игры: </a:t>
            </a:r>
            <a:r>
              <a:rPr lang="ru-RU" sz="1800">
                <a:latin typeface="Times New Roman" panose="02020603050405020304" pitchFamily="18" charset="0"/>
                <a:cs typeface="Times New Roman" panose="02020603050405020304" pitchFamily="18" charset="0"/>
              </a:rPr>
              <a:t>В начале игры проводится пальчиковая игра «Дружная семья»: (пальцы ребёнка зажаты в кулак)</a:t>
            </a:r>
            <a:br>
              <a:rPr lang="ru-RU" sz="1800">
                <a:latin typeface="Times New Roman" panose="02020603050405020304" pitchFamily="18" charset="0"/>
                <a:cs typeface="Times New Roman" panose="02020603050405020304" pitchFamily="18" charset="0"/>
              </a:rPr>
            </a:br>
            <a:r>
              <a:rPr lang="ru-RU" sz="1800">
                <a:latin typeface="Times New Roman" panose="02020603050405020304" pitchFamily="18" charset="0"/>
                <a:cs typeface="Times New Roman" panose="02020603050405020304" pitchFamily="18" charset="0"/>
              </a:rPr>
              <a:t>Этот пальчик – дедушка (отгибается большой палец руки)                                             </a:t>
            </a:r>
            <a:r>
              <a:rPr lang="ru-RU" sz="1800" smtClean="0">
                <a:latin typeface="Times New Roman" panose="02020603050405020304" pitchFamily="18" charset="0"/>
                <a:cs typeface="Times New Roman" panose="02020603050405020304" pitchFamily="18" charset="0"/>
              </a:rPr>
              <a:t>                                                Этот </a:t>
            </a:r>
            <a:r>
              <a:rPr lang="ru-RU" sz="1800">
                <a:latin typeface="Times New Roman" panose="02020603050405020304" pitchFamily="18" charset="0"/>
                <a:cs typeface="Times New Roman" panose="02020603050405020304" pitchFamily="18" charset="0"/>
              </a:rPr>
              <a:t>пальчик – бабушка (отгибается указательный палец руки)                                   </a:t>
            </a:r>
            <a:r>
              <a:rPr lang="ru-RU" sz="1800" smtClean="0">
                <a:latin typeface="Times New Roman" panose="02020603050405020304" pitchFamily="18" charset="0"/>
                <a:cs typeface="Times New Roman" panose="02020603050405020304" pitchFamily="18" charset="0"/>
              </a:rPr>
              <a:t>                                                      Этот </a:t>
            </a:r>
            <a:r>
              <a:rPr lang="ru-RU" sz="1800">
                <a:latin typeface="Times New Roman" panose="02020603050405020304" pitchFamily="18" charset="0"/>
                <a:cs typeface="Times New Roman" panose="02020603050405020304" pitchFamily="18" charset="0"/>
              </a:rPr>
              <a:t>пальчик – папочка (отгибается средний палец руки)                                                     </a:t>
            </a:r>
            <a:r>
              <a:rPr lang="ru-RU" sz="1800" smtClean="0">
                <a:latin typeface="Times New Roman" panose="02020603050405020304" pitchFamily="18" charset="0"/>
                <a:cs typeface="Times New Roman" panose="02020603050405020304" pitchFamily="18" charset="0"/>
              </a:rPr>
              <a:t>                                      </a:t>
            </a:r>
            <a:r>
              <a:rPr lang="ru-RU" sz="1800">
                <a:latin typeface="Times New Roman" panose="02020603050405020304" pitchFamily="18" charset="0"/>
                <a:cs typeface="Times New Roman" panose="02020603050405020304" pitchFamily="18" charset="0"/>
              </a:rPr>
              <a:t>Этот пальчик – мамочка (отгибается безымянный палец руки)                                                              </a:t>
            </a:r>
            <a:r>
              <a:rPr lang="ru-RU" sz="1800" smtClean="0">
                <a:latin typeface="Times New Roman" panose="02020603050405020304" pitchFamily="18" charset="0"/>
                <a:cs typeface="Times New Roman" panose="02020603050405020304" pitchFamily="18" charset="0"/>
              </a:rPr>
              <a:t>                          Этот </a:t>
            </a:r>
            <a:r>
              <a:rPr lang="ru-RU" sz="1800">
                <a:latin typeface="Times New Roman" panose="02020603050405020304" pitchFamily="18" charset="0"/>
                <a:cs typeface="Times New Roman" panose="02020603050405020304" pitchFamily="18" charset="0"/>
              </a:rPr>
              <a:t>пальчик – я (отгибается мизинец)                                                                                               </a:t>
            </a:r>
            <a:r>
              <a:rPr lang="ru-RU" sz="1800" smtClean="0">
                <a:latin typeface="Times New Roman" panose="02020603050405020304" pitchFamily="18" charset="0"/>
                <a:cs typeface="Times New Roman" panose="02020603050405020304" pitchFamily="18" charset="0"/>
              </a:rPr>
              <a:t>                                                         Вот </a:t>
            </a:r>
            <a:r>
              <a:rPr lang="ru-RU" sz="1800">
                <a:latin typeface="Times New Roman" panose="02020603050405020304" pitchFamily="18" charset="0"/>
                <a:cs typeface="Times New Roman" panose="02020603050405020304" pitchFamily="18" charset="0"/>
              </a:rPr>
              <a:t>и вся моя семья!!! (все пальцы разжимаются и сжимаются в кулак)                       </a:t>
            </a:r>
            <a:br>
              <a:rPr lang="ru-RU" sz="1800">
                <a:latin typeface="Times New Roman" panose="02020603050405020304" pitchFamily="18" charset="0"/>
                <a:cs typeface="Times New Roman" panose="02020603050405020304" pitchFamily="18" charset="0"/>
              </a:rPr>
            </a:br>
            <a:r>
              <a:rPr lang="ru-RU" sz="1800">
                <a:latin typeface="Times New Roman" panose="02020603050405020304" pitchFamily="18" charset="0"/>
                <a:cs typeface="Times New Roman" panose="02020603050405020304" pitchFamily="18" charset="0"/>
              </a:rPr>
              <a:t>       Ребёнку предлагается выбрать ладошку понравившегося цвета и «расселить» на ней дедушку, бабушку, папу, маму и себя. Выкладывание персонажа можно сопровождать стихом об этом члене семьи или рассказом о нём</a:t>
            </a:r>
          </a:p>
        </p:txBody>
      </p:sp>
      <p:pic>
        <p:nvPicPr>
          <p:cNvPr id="3" name="Рисунок 2" descr="Дружная семейка"/>
          <p:cNvPicPr/>
          <p:nvPr/>
        </p:nvPicPr>
        <p:blipFill>
          <a:blip r:embed="rId2">
            <a:extLst>
              <a:ext uri="{28A0092B-C50C-407E-A947-70E740481C1C}">
                <a14:useLocalDpi xmlns:a14="http://schemas.microsoft.com/office/drawing/2010/main" xmlns="" val="0"/>
              </a:ext>
            </a:extLst>
          </a:blip>
          <a:stretch>
            <a:fillRect/>
          </a:stretch>
        </p:blipFill>
        <p:spPr bwMode="auto">
          <a:xfrm>
            <a:off x="7036694" y="471055"/>
            <a:ext cx="3922251" cy="2643158"/>
          </a:xfrm>
          <a:prstGeom prst="rect">
            <a:avLst/>
          </a:prstGeom>
          <a:noFill/>
          <a:ln>
            <a:noFill/>
          </a:ln>
        </p:spPr>
      </p:pic>
    </p:spTree>
    <p:extLst>
      <p:ext uri="{BB962C8B-B14F-4D97-AF65-F5344CB8AC3E}">
        <p14:creationId xmlns:p14="http://schemas.microsoft.com/office/powerpoint/2010/main" xmlns="" val="2366567410"/>
      </p:ext>
    </p:extLst>
  </p:cSld>
  <p:clrMapOvr>
    <a:masterClrMapping/>
  </p:clrMapOvr>
  <p:transition/>
  <p:timing/>
</p:sld>
</file>

<file path=ppt/tags/tag1.xml><?xml version="1.0" encoding="utf-8"?>
<p:tagLst xmlns:p="http://schemas.openxmlformats.org/presentationml/2006/main">
  <p:tag name="AS_NET" val="4.0.30319.42000"/>
  <p:tag name="AS_OS" val="Microsoft Windows NT 6.2.9200.0"/>
  <p:tag name="AS_RELEASE_DATE" val="2017.01.13"/>
  <p:tag name="AS_TITLE" val="Aspose.Slides for .NET 4.0"/>
  <p:tag name="AS_VERSION" val="16.12.1.0"/>
</p:tagLst>
</file>

<file path=ppt/theme/theme1.xml><?xml version="1.0" encoding="utf-8"?>
<a:theme xmlns:r="http://schemas.openxmlformats.org/officeDocument/2006/relationships" xmlns:a="http://schemas.openxmlformats.org/drawingml/2006/main" name="Легкий дым">
  <a:themeElements>
    <a:clrScheme name="Легкий дым">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Легкий дым">
      <a:majorFont>
        <a:latin typeface="Century Gothic"/>
        <a:ea typeface="Arial"/>
        <a:cs typeface="Arial"/>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Arial"/>
        <a:cs typeface="Arial"/>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Lst>
    <a:ext uri="{05A4C25C-085E-4340-85A3-A5531E510DB2}">
      <thm15:themeFamily xmlns:thm15="http://schemas.microsoft.com/office/thememl/2012/main" xmlns="" name="Wisp" id="{7CB32D59-10C0-40DD-B7BD-2E94284A981C}" vid="{4F34B87B-9C7A-41AE-A6CB-48536223DFFD}"/>
    </a:ext>
  </a:extLst>
</a:theme>
</file>

<file path=docProps/app.xml><?xml version="1.0" encoding="utf-8"?>
<Properties xmlns:vt="http://schemas.openxmlformats.org/officeDocument/2006/docPropsVTypes" xmlns="http://schemas.openxmlformats.org/officeDocument/2006/extended-properties">
  <Template>Wisp</Template>
  <Company/>
  <PresentationFormat>Произвольный</PresentationFormat>
  <Paragraphs>16</Paragraphs>
  <Slides>11</Slides>
  <Notes>0</Notes>
  <TotalTime>207</TotalTime>
  <HiddenSlides>0</HiddenSlides>
  <MMClips>0</MMClips>
  <ScaleCrop>0</ScaleCrop>
  <HeadingPairs>
    <vt:vector baseType="variant" size="4">
      <vt:variant>
        <vt:lpstr>Theme</vt:lpstr>
      </vt:variant>
      <vt:variant>
        <vt:i4>1</vt:i4>
      </vt:variant>
      <vt:variant>
        <vt:lpstr>Slide Titles</vt:lpstr>
      </vt:variant>
      <vt:variant>
        <vt:i4>11</vt:i4>
      </vt:variant>
    </vt:vector>
  </HeadingPairs>
  <TitlesOfParts>
    <vt:vector baseType="lpstr" size="12">
      <vt:lpstr>Легкий дым</vt:lpstr>
      <vt:lpstr>                     МБДОУ «Детский сад № 1 п. Верховье»              «Дидактические игры по                          патриотическому воспитанию           для младших дошкольников»                    (Консультация для педагогов и родителей)                    Подготовила воспитатель: Внукова Марина Анатольевна                                         2021 – 2022 год</vt:lpstr>
      <vt:lpstr>          Дидактические игры – это вид учебных занятий, организуемых в виде игр, реализующих ряд принципов игрового, активного обучения и отличающихся наличием правил, фиксированной структуры игровой деятельности и системы оценивания, один из методов активного обучения.  Иными словами, игра - универсальное средство обучения и, конечно же, воспитания.      Дидактические игры очень эффективны и в патриотическом воспитании. Благодаря дидактическим играм по патриотическому воспитанию можно оказывать определённое воспитательное воздействие на знания и отношения к этим знаниям (чувства), решая дидактическую задачу через игровую.        Кроме того, играть можно в любое удобное время и практически в любом месте. В эти игры могут играть как педагоги в образовательном учреждении, так и родители дома или в путешествии. Дидактические игры по патриотическому воспитанию можно так же включить и в другие виды деятельности: в трудовую, творческую или включить в образовательную деятельность.         Рассмотрим дидактические игры, которые решают задачи патриотического воспитания именно в младшем дошкольном возрасте. В этом возрасте всё патриотическое воспитание сосредоточено вокруг ближайшего окружения ребёнка, поэтому и игры преимущественно будут связаны с семьёй и детским садом.  </vt:lpstr>
      <vt:lpstr> Игра «Мой адрес»</vt:lpstr>
      <vt:lpstr>Игра «Наш детский сад»Эта игра подходит для младшей группы детского сада и проводится после комплекса занятий по окружающему миру, посвященных знакомству с детским садом и после ряда экскурсий по детскому саду.Цель игры: закрепить знания о детском саде, о его сотрудниках. Воспитывать уважительное отношение к старшим, к сотрудникам детского сада и их труду.Оборудование: Фотографии детского сада, помещений детского сада и игровых площадок, а также сотрудников (воспитателей, заведующей, методиста, музыкального руководителя, инструктора ФИЗО, руководителя ИЗО (если есть), повара, завхоза и т.д.).Эта игра требует предварительной работы: проведение экскурсий по детскому саду, рассматривание фотографий с изображением площадок детского сада, группы и других помещений (кухни, спортивного зала, музыкального зала, методического кабинета, медицинского кабинета и т.д.).Ход игры: Первый вариант игры заключается в том, чтобы дети, увидев фотографию, определили, что за место детского сада изображено. Воспитатель поочерёдно достаёт картинки, а дети должны угадать, где это находится и назвать, что там делают.Во втором варианте игры необходимо разместить сотрудников детского сада по своим рабочим местам. Воспитатель предлагает детям фотографии разных мест детского сада и фотографии сотрудников, а детям нужно определить, кто, где работает. Например, повар – на кухне, музыкальный руководитель – в музыкальном зале, и т.д.</vt:lpstr>
      <vt:lpstr>Игра «Добрые слова»Цель игры: Закреплять умение детей использовать в речи «добрые слова». Воспитывать доброжелательность, положительное отношение друг к другу.Оборудование: картинки с изображением различных жизненных ситуаций (например, мальчик толкнул девочку в лужу, дети делятся конфетами, спасатель спас котёнка и отдаёт его детям и т.д.).Ход игры: Ведущий (взрослый) достаёт поочерёдно картинки с сюжетами. Все участники игры рассматривают картинки и определяют, какие «добрые слова» необходимо сказать в увиденной ситуации. За каждый правильный ответ ведущий выдаёт фишку. Выигрывает тот, кто наберёт больше всех фишек.</vt:lpstr>
      <vt:lpstr>Игра «Волшебные слова»Эта игра относится к категории словесных игр, поэтому играть в неё можно в любом месте. Для мотивации детей можно ввести сказочного персонажа, который не знает «волшебные слова» и дети должны ему подсказать. Для облегчения,взрослый задаёт наводящие вопросы, например: что нужно говорить при встрече? Утром? Днём? Вечером? Когда приходят гости? При знакомстве? И т.д.Цель игры: Воспитывать доброжелательное отношение к окружающим людям. Закреплять умение проявлять вежливость. Расширять словарный запас ребёнка набором вежливых слов.Ход игры: Участники игры по очереди называют «волшебные слова» (здравствуйте, спасибо, пожалуйста, будьте добры, будьте любезны, до свидания, приятного аппетита, будьте здоровы, доброго пути, добро пожаловать, разрешите, угощайтесь, доброе утро, добрый день, добрый вечер, спокойной ночи, приятно познакомиться, извините, прошу прощения, благодарю и т.д.). Выигрывает тот, кто больше всех вспомнит таких слов.</vt:lpstr>
      <vt:lpstr>Игра «Как я дома помогаю»Цель игры: Воспитывать заботливое отношение к членам семьиОборудование: в первый раз можно использовать сюжетные картинки с разными видами хозяйственно-бытовой деятельности для подсказки. Позже можно играть без картинок.Ход игры: Дети по очереди называют домашние дела, в которых принимали участие дома. Разрешается называть и ту деятельность, которую они просто наблюдали, но хотели бы в ней поучаствовать. Выигрывает тот, кто назовёт больше дел.</vt:lpstr>
      <vt:lpstr>        Игра «Найди флаг»Цель игры: Знакомить детей с символикой родной страны, учить выделять флаг России из числа флагов других стран.Оборудование: набор флагов разных стран (4 флага)Ход игры: Перед ребёнком (детьми) выкладывается набор флагов разных стран. Задание для ребёнка: найти флаг своей страны. Если играет несколько участников, то выигрывает тот, кто найдёт больше флагов. Если играет один ребёнок – выигрывает, если найдёт правильно все флаги.</vt:lpstr>
      <vt:lpstr>Игра «Дружная семейка»Цель игры: Воспитывать интерес к своей семье, уважительное отношение к членам семьи. Развивать умение рассказать о членах своей семьи.Оборудование: разноцветные силуэты детских ладошек, фишки с изображением мамы, папы, дедушки, бабушки и ребёнка (по количеству играющих)Ход игры: В начале игры проводится пальчиковая игра «Дружная семья»: (пальцы ребёнка зажаты в кулак)Этот пальчик – дедушка (отгибается большой палец руки)                                                                                             Этот пальчик – бабушка (отгибается указательный палец руки)                                                                                         Этот пальчик – папочка (отгибается средний палец руки)                                                                                           Этот пальчик – мамочка (отгибается безымянный палец руки)                                                                                        Этот пальчик – я (отгибается мизинец)                                                                                                                                                        Вот и вся моя семья!!! (все пальцы разжимаются и сжимаются в кулак)                              Ребёнку предлагается выбрать ладошку понравившегося цвета и «расселить» на ней дедушку, бабушку, папу, маму и себя. Выкладывание персонажа можно сопровождать стихом об этом члене семьи или рассказом о нём</vt:lpstr>
      <vt:lpstr>Игра «Профессии»Цель игры: Продолжать знакомить детей с профессиями людей. Воспитывать уважительное отношение к людям различных профессий и их деятельности.Оборудование: Карточки с изображением человека – представителя профессии, знакомой детям младшего дошкольного возраста (Доктор, учитель, военный, повар, музыкант, художник, военный и т.д.), и карточки с атрибутами для этой профессии (по 4 для каждого представителя). Например, для врача – градусник, укол, таблетки, фонендоскоп; для учителя – парта, тетрадь, доска с мелом, глобус; для повара – половник, кастрюля, тарелка, нож с разделочной доской и т.д.Ход игры: Детям предлагается весь набор карточек. Каждый ребёнок выбирает себе представителя профессии, которая ему понравилась, называет эту профессию, и рассказывает кратко, чем этот человек занимается на своей работе. Затем из общей массы выбирает предметы, которые помогают ему осуществлять свою профессиональную деятельность. Выигрывает тот, кто без ошибок подберет все предметы.</vt:lpstr>
      <vt:lpstr>                              Спасибо за внимание!</vt:lpstr>
    </vt:vector>
  </TitlesOfParts>
  <LinksUpToDate>0</LinksUpToDate>
  <SharedDoc>0</SharedDoc>
  <HyperlinksChanged>0</HyperlinksChanged>
  <Application>Aspose.Slides for .NET</Application>
  <AppVersion>16.1201</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Презентация PowerPoint</dc:title>
  <dc:creator>Борис Внуков</dc:creator>
  <cp:lastModifiedBy>Методист</cp:lastModifiedBy>
  <cp:revision>19</cp:revision>
  <dcterms:created xsi:type="dcterms:W3CDTF">2022-03-26T14:57:35Z</dcterms:created>
  <dcterms:modified xsi:type="dcterms:W3CDTF">2022-04-15T07:31:05Z</dcterms:modified>
</cp:coreProperties>
</file>