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aveSubsetFonts="1">
  <p:sldMasterIdLst>
    <p:sldMasterId id="2147483648" r:id="rId1"/>
  </p:sldMasterIdLst>
  <p:sldIdLst>
    <p:sldId id="256" r:id="rId2"/>
    <p:sldId id="257" r:id="rId3"/>
    <p:sldId id="261" r:id="rId4"/>
    <p:sldId id="260" r:id="rId5"/>
    <p:sldId id="258" r:id="rId6"/>
    <p:sldId id="259" r:id="rId7"/>
    <p:sldId id="262" r:id="rId8"/>
    <p:sldId id="266" r:id="rId9"/>
    <p:sldId id="274" r:id="rId10"/>
    <p:sldId id="267" r:id="rId11"/>
    <p:sldId id="268" r:id="rId12"/>
    <p:sldId id="269" r:id="rId13"/>
    <p:sldId id="270" r:id="rId14"/>
    <p:sldId id="271" r:id="rId15"/>
    <p:sldId id="280" r:id="rId16"/>
    <p:sldId id="272" r:id="rId17"/>
    <p:sldId id="273" r:id="rId18"/>
    <p:sldId id="279" r:id="rId19"/>
    <p:sldId id="276" r:id="rId20"/>
    <p:sldId id="278" r:id="rId21"/>
    <p:sldId id="264" r:id="rId22"/>
    <p:sldId id="277" r:id="rId23"/>
  </p:sldIdLst>
  <p:sldSz cx="12192000" cy="6858000"/>
  <p:notesSz cx="6858000" cy="9144000"/>
  <p:custDataLst>
    <p:tags r:id="rId24"/>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98" y="-90"/>
      </p:cViewPr>
      <p:guideLst>
        <p:guide orient="horz" pos="2160"/>
        <p:guide pos="3840"/>
      </p:guideLst>
    </p:cSldViewPr>
  </p:slideViewPr>
  <p:notesTextViewPr>
    <p:cViewPr>
      <p:scale>
        <a:sx n="1" d="1"/>
        <a:sy n="1" d="1"/>
      </p:scale>
      <p:origin x="0" y="0"/>
    </p:cViewPr>
  </p:notesTextViewPr>
  <p:notesViewPr>
    <p:cSldViewPr>
      <p:cViewPr>
        <p:scale>
          <a:sx n="0" d="100"/>
          <a:sy n="0" d="100"/>
        </p:scale>
        <p:origin x="0" y="0"/>
      </p:cViewPr>
    </p:cSldViewPr>
  </p:notesViewPr>
  <p:gridSpacing cx="73736200" cy="7373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tags" Target="tags/tag1.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heme" Target="theme/theme1.xml" /><Relationship Id="rId28"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Титульный слайд">
    <p:spTree>
      <p:nvGrpSpPr>
        <p:cNvPr id="1" name=""/>
        <p:cNvGrpSpPr/>
        <p:nvPr/>
      </p:nvGrpSpPr>
      <p:grpSpPr>
        <a:xfrm>
          <a:off x="0" y="0"/>
          <a: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C53E5C6-629D-4960-9EC8-EBA4CD3963AD}" type="datetimeFigureOut">
              <a:rPr lang="ru-RU" smtClean="0"/>
              <a:t>14.04.2022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71341264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Заголовок и вертикальный текст">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53E5C6-629D-4960-9EC8-EBA4CD3963AD}" type="datetimeFigureOut">
              <a:rPr lang="ru-RU" smtClean="0"/>
              <a:t>14.04.2022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353866785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Вертикальный заголовок и текст">
    <p:spTree>
      <p:nvGrpSpPr>
        <p:cNvPr id="1" name=""/>
        <p:cNvGrpSpPr/>
        <p:nvPr/>
      </p:nvGrpSpPr>
      <p:grpSpPr>
        <a:xfrm>
          <a:off x="0" y="0"/>
          <a: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53E5C6-629D-4960-9EC8-EBA4CD3963AD}" type="datetimeFigureOut">
              <a:rPr lang="ru-RU" smtClean="0"/>
              <a:t>14.04.2022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219931923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Заголовок и объект">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53E5C6-629D-4960-9EC8-EBA4CD3963AD}" type="datetimeFigureOut">
              <a:rPr lang="ru-RU" smtClean="0"/>
              <a:t>14.04.2022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113720868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Заголовок раздела">
    <p:spTree>
      <p:nvGrpSpPr>
        <p:cNvPr id="1" name=""/>
        <p:cNvGrpSpPr/>
        <p:nvPr/>
      </p:nvGrpSpPr>
      <p:grpSpPr>
        <a:xfrm>
          <a:off x="0" y="0"/>
          <a: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53E5C6-629D-4960-9EC8-EBA4CD3963AD}" type="datetimeFigureOut">
              <a:rPr lang="ru-RU" smtClean="0"/>
              <a:t>14.04.2022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3546666652"/>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Два объекта">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C53E5C6-629D-4960-9EC8-EBA4CD3963AD}" type="datetimeFigureOut">
              <a:rPr lang="ru-RU" smtClean="0"/>
              <a:t>14.04.2022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373325783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Сравнение">
    <p:spTree>
      <p:nvGrpSpPr>
        <p:cNvPr id="1" name=""/>
        <p:cNvGrpSpPr/>
        <p:nvPr/>
      </p:nvGrpSpPr>
      <p:grpSpPr>
        <a:xfrm>
          <a:off x="0" y="0"/>
          <a: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C53E5C6-629D-4960-9EC8-EBA4CD3963AD}" type="datetimeFigureOut">
              <a:rPr lang="ru-RU" smtClean="0"/>
              <a:t>14.04.2022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211575269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Только заголовок">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C53E5C6-629D-4960-9EC8-EBA4CD3963AD}" type="datetimeFigureOut">
              <a:rPr lang="ru-RU" smtClean="0"/>
              <a:t>14.04.2022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152507531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Пустой слайд">
    <p:spTree>
      <p:nvGrpSpPr>
        <p:cNvPr id="1" name=""/>
        <p:cNvGrpSpPr/>
        <p:nvPr/>
      </p:nvGrpSpPr>
      <p:grpSpPr>
        <a:xfrm>
          <a:off x="0" y="0"/>
          <a:ext cx="0" cy="0"/>
        </a:xfrm>
      </p:grpSpPr>
      <p:sp>
        <p:nvSpPr>
          <p:cNvPr id="2" name="Дата 1"/>
          <p:cNvSpPr>
            <a:spLocks noGrp="1"/>
          </p:cNvSpPr>
          <p:nvPr>
            <p:ph type="dt" sz="half" idx="10"/>
          </p:nvPr>
        </p:nvSpPr>
        <p:spPr/>
        <p:txBody>
          <a:bodyPr/>
          <a:lstStyle/>
          <a:p>
            <a:fld id="{4C53E5C6-629D-4960-9EC8-EBA4CD3963AD}" type="datetimeFigureOut">
              <a:rPr lang="ru-RU" smtClean="0"/>
              <a:t>14.04.2022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389945511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Объект с подписью">
    <p:spTree>
      <p:nvGrpSpPr>
        <p:cNvPr id="1" name=""/>
        <p:cNvGrpSpPr/>
        <p:nvPr/>
      </p:nvGrpSpPr>
      <p:grpSpPr>
        <a:xfrm>
          <a:off x="0" y="0"/>
          <a: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C53E5C6-629D-4960-9EC8-EBA4CD3963AD}" type="datetimeFigureOut">
              <a:rPr lang="ru-RU" smtClean="0"/>
              <a:t>14.04.2022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108388350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Рисунок с подписью">
    <p:spTree>
      <p:nvGrpSpPr>
        <p:cNvPr id="1" name=""/>
        <p:cNvGrpSpPr/>
        <p:nvPr/>
      </p:nvGrpSpPr>
      <p:grpSpPr>
        <a:xfrm>
          <a:off x="0" y="0"/>
          <a: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C53E5C6-629D-4960-9EC8-EBA4CD3963AD}" type="datetimeFigureOut">
              <a:rPr lang="ru-RU" smtClean="0"/>
              <a:t>14.04.2022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79B4EC-0DBB-4878-939B-3F6FFCE54415}" type="slidenum">
              <a:rPr lang="ru-RU" smtClean="0"/>
              <a:t>‹#›</a:t>
            </a:fld>
            <a:endParaRPr lang="ru-RU"/>
          </a:p>
        </p:txBody>
      </p:sp>
    </p:spTree>
    <p:extLst>
      <p:ext uri="{BB962C8B-B14F-4D97-AF65-F5344CB8AC3E}">
        <p14:creationId xmlns:p14="http://schemas.microsoft.com/office/powerpoint/2010/main" xmlns="" val="288005456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12">
            <a:lum/>
          </a:blip>
          <a:stretch>
            <a:fillRect t="-13000" b="-13000"/>
          </a:stretch>
        </a:blipFill>
        <a:effectLst/>
      </p:bgPr>
    </p:bg>
    <p:spTree>
      <p:nvGrpSpPr>
        <p:cNvPr id="1" name=""/>
        <p:cNvGrpSpPr/>
        <p:nvPr/>
      </p:nvGrpSpPr>
      <p:grpSpPr>
        <a:xfrm>
          <a:off x="0" y="0"/>
          <a: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3E5C6-629D-4960-9EC8-EBA4CD3963AD}" type="datetimeFigureOut">
              <a:rPr lang="ru-RU" smtClean="0"/>
              <a:t>14.04.2022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9B4EC-0DBB-4878-939B-3F6FFCE54415}" type="slidenum">
              <a:rPr lang="ru-RU" smtClean="0"/>
              <a:t>‹#›</a:t>
            </a:fld>
            <a:endParaRPr lang="ru-RU"/>
          </a:p>
        </p:txBody>
      </p:sp>
    </p:spTree>
    <p:extLst>
      <p:ext uri="{BB962C8B-B14F-4D97-AF65-F5344CB8AC3E}">
        <p14:creationId xmlns:p14="http://schemas.microsoft.com/office/powerpoint/2010/main" xmlns="" val="1136342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5.jpeg" /><Relationship Id="rId3" Type="http://schemas.openxmlformats.org/officeDocument/2006/relationships/image" Target="../media/image6.jpeg" /><Relationship Id="rId4" Type="http://schemas.openxmlformats.org/officeDocument/2006/relationships/image" Target="../media/image7.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8.jpeg" /><Relationship Id="rId3" Type="http://schemas.openxmlformats.org/officeDocument/2006/relationships/image" Target="../media/image9.jpeg" /><Relationship Id="rId4" Type="http://schemas.openxmlformats.org/officeDocument/2006/relationships/image" Target="../media/image10.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11.jpeg" /><Relationship Id="rId3" Type="http://schemas.openxmlformats.org/officeDocument/2006/relationships/image" Target="../media/image12.jpeg" /><Relationship Id="rId4" Type="http://schemas.openxmlformats.org/officeDocument/2006/relationships/image" Target="../media/image13.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14.jpeg" /><Relationship Id="rId3" Type="http://schemas.openxmlformats.org/officeDocument/2006/relationships/image" Target="../media/image15.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16.jpeg" /><Relationship Id="rId3" Type="http://schemas.openxmlformats.org/officeDocument/2006/relationships/image" Target="../media/image17.jpeg" /><Relationship Id="rId4" Type="http://schemas.openxmlformats.org/officeDocument/2006/relationships/image" Target="../media/image18.jpeg" /><Relationship Id="rId5" Type="http://schemas.openxmlformats.org/officeDocument/2006/relationships/image" Target="../media/image19.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20.jpeg" /><Relationship Id="rId3" Type="http://schemas.openxmlformats.org/officeDocument/2006/relationships/image" Target="../media/image21.jpeg" /><Relationship Id="rId4" Type="http://schemas.openxmlformats.org/officeDocument/2006/relationships/image" Target="../media/image22.jpeg" /><Relationship Id="rId5" Type="http://schemas.openxmlformats.org/officeDocument/2006/relationships/image" Target="../media/image23.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24.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25.jpeg" /><Relationship Id="rId3" Type="http://schemas.openxmlformats.org/officeDocument/2006/relationships/image" Target="../media/image26.jpeg" /><Relationship Id="rId4" Type="http://schemas.openxmlformats.org/officeDocument/2006/relationships/image" Target="../media/image27.jpeg" /><Relationship Id="rId5" Type="http://schemas.openxmlformats.org/officeDocument/2006/relationships/image" Target="../media/image28.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29.jpeg" /><Relationship Id="rId3" Type="http://schemas.openxmlformats.org/officeDocument/2006/relationships/image" Target="../media/image30.jpeg" /><Relationship Id="rId4" Type="http://schemas.openxmlformats.org/officeDocument/2006/relationships/image" Target="../media/image31.jpeg" /><Relationship Id="rId5" Type="http://schemas.openxmlformats.org/officeDocument/2006/relationships/image" Target="../media/image32.jpeg" /><Relationship Id="rId6" Type="http://schemas.openxmlformats.org/officeDocument/2006/relationships/image" Target="../media/image33.jpeg" /><Relationship Id="rId7" Type="http://schemas.openxmlformats.org/officeDocument/2006/relationships/image" Target="../media/image34.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35.jpeg" /><Relationship Id="rId3" Type="http://schemas.openxmlformats.org/officeDocument/2006/relationships/image" Target="../media/image36.jpeg" /><Relationship Id="rId4" Type="http://schemas.openxmlformats.org/officeDocument/2006/relationships/image" Target="../media/image37.jpeg" /><Relationship Id="rId5" Type="http://schemas.openxmlformats.org/officeDocument/2006/relationships/image" Target="../media/image38.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ctrTitle"/>
          </p:nvPr>
        </p:nvSpPr>
        <p:spPr>
          <a:xfrm>
            <a:off x="1524000" y="221673"/>
            <a:ext cx="9144000" cy="540327"/>
          </a:xfrm>
        </p:spPr>
        <p:txBody>
          <a:bodyPr>
            <a:normAutofit/>
          </a:bodyPr>
          <a:lstStyle/>
          <a:p>
            <a:r>
              <a:rPr lang="ru-RU" sz="2800" b="1" i="1" smtClean="0">
                <a:solidFill>
                  <a:srgbClr val="002060"/>
                </a:solidFill>
                <a:latin typeface="Times New Roman" panose="02020603050405020304" pitchFamily="18" charset="0"/>
                <a:cs typeface="Times New Roman" panose="02020603050405020304" pitchFamily="18" charset="0"/>
              </a:rPr>
              <a:t>МБДОУ «Детский сад № 1 п. Верховье»</a:t>
            </a:r>
            <a:endParaRPr lang="ru-RU" sz="2800" b="1" i="1">
              <a:solidFill>
                <a:srgbClr val="00206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1163782"/>
            <a:ext cx="9144000" cy="5126182"/>
          </a:xfrm>
        </p:spPr>
        <p:txBody>
          <a:bodyPr>
            <a:normAutofit/>
          </a:bodyPr>
          <a:lstStyle/>
          <a:p>
            <a:endParaRPr lang="ru-RU" sz="4400" b="1" i="1" smtClean="0">
              <a:solidFill>
                <a:srgbClr val="002060"/>
              </a:solidFill>
              <a:latin typeface="Times New Roman" panose="02020603050405020304" pitchFamily="18" charset="0"/>
              <a:cs typeface="Times New Roman" panose="02020603050405020304" pitchFamily="18" charset="0"/>
            </a:endParaRPr>
          </a:p>
          <a:p>
            <a:r>
              <a:rPr lang="ru-RU" sz="4400" b="1" i="1" smtClean="0">
                <a:solidFill>
                  <a:srgbClr val="002060"/>
                </a:solidFill>
                <a:latin typeface="Times New Roman" panose="02020603050405020304" pitchFamily="18" charset="0"/>
                <a:cs typeface="Times New Roman" panose="02020603050405020304" pitchFamily="18" charset="0"/>
              </a:rPr>
              <a:t>Проект </a:t>
            </a:r>
            <a:r>
              <a:rPr lang="ru-RU" sz="4400" b="1" i="1">
                <a:solidFill>
                  <a:srgbClr val="002060"/>
                </a:solidFill>
                <a:latin typeface="Times New Roman" panose="02020603050405020304" pitchFamily="18" charset="0"/>
                <a:cs typeface="Times New Roman" panose="02020603050405020304" pitchFamily="18" charset="0"/>
              </a:rPr>
              <a:t>по художественно – эстетическому развитию для детей младшего дошкольного возраста: «В гости к Ё</a:t>
            </a:r>
            <a:r>
              <a:rPr lang="ru-RU" sz="4400" b="1" i="1" smtClean="0">
                <a:solidFill>
                  <a:srgbClr val="002060"/>
                </a:solidFill>
                <a:latin typeface="Times New Roman" panose="02020603050405020304" pitchFamily="18" charset="0"/>
                <a:cs typeface="Times New Roman" panose="02020603050405020304" pitchFamily="18" charset="0"/>
              </a:rPr>
              <a:t>лочке»</a:t>
            </a:r>
          </a:p>
          <a:p>
            <a:endParaRPr lang="ru-RU" sz="2600" b="1" i="1" smtClean="0">
              <a:solidFill>
                <a:srgbClr val="002060"/>
              </a:solidFill>
              <a:latin typeface="Times New Roman" panose="02020603050405020304" pitchFamily="18" charset="0"/>
              <a:cs typeface="Times New Roman" panose="02020603050405020304" pitchFamily="18" charset="0"/>
            </a:endParaRPr>
          </a:p>
          <a:p>
            <a:endParaRPr lang="ru-RU" sz="2600" b="1" i="1">
              <a:solidFill>
                <a:srgbClr val="002060"/>
              </a:solidFill>
              <a:latin typeface="Times New Roman" panose="02020603050405020304" pitchFamily="18" charset="0"/>
              <a:cs typeface="Times New Roman" panose="02020603050405020304" pitchFamily="18" charset="0"/>
            </a:endParaRPr>
          </a:p>
          <a:p>
            <a:r>
              <a:rPr lang="ru-RU" sz="2600" b="1" i="1" smtClean="0">
                <a:solidFill>
                  <a:srgbClr val="002060"/>
                </a:solidFill>
                <a:latin typeface="Times New Roman" panose="02020603050405020304" pitchFamily="18" charset="0"/>
                <a:cs typeface="Times New Roman" panose="02020603050405020304" pitchFamily="18" charset="0"/>
              </a:rPr>
              <a:t>Подготовила воспитатель: Внукова Марина Анатольевна</a:t>
            </a:r>
            <a:endParaRPr lang="ru-RU" sz="2600" b="1" i="1">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59347678"/>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5"/>
            <a:ext cx="10515600" cy="449263"/>
          </a:xfrm>
        </p:spPr>
        <p:txBody>
          <a:bodyPr>
            <a:normAutofit fontScale="90000"/>
          </a:bodyPr>
          <a:lstStyle/>
          <a:p>
            <a:r>
              <a:rPr lang="ru-RU" sz="2400" b="1" i="1" smtClean="0">
                <a:solidFill>
                  <a:srgbClr val="002060"/>
                </a:solidFill>
                <a:latin typeface="Times New Roman" panose="02020603050405020304" pitchFamily="18" charset="0"/>
                <a:cs typeface="Times New Roman" panose="02020603050405020304" pitchFamily="18" charset="0"/>
              </a:rPr>
              <a:t>     </a:t>
            </a:r>
            <a:r>
              <a:rPr lang="ru-RU" sz="24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31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ru-RU" sz="31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Основной (практический):</a:t>
            </a:r>
            <a:br>
              <a:rPr lang="ru-RU" sz="31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3100" b="1" i="1" smtClean="0">
                <a:solidFill>
                  <a:srgbClr val="002060"/>
                </a:solidFill>
                <a:latin typeface="Times New Roman" panose="02020603050405020304" pitchFamily="18" charset="0"/>
                <a:cs typeface="Times New Roman" panose="02020603050405020304" pitchFamily="18" charset="0"/>
              </a:rPr>
              <a:t>                          Подготовка и украшение группы</a:t>
            </a:r>
            <a:endParaRPr lang="ru-RU" sz="3100" b="1" i="1">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45037" y="1103467"/>
            <a:ext cx="4553381" cy="2561277"/>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57164" y="1103467"/>
            <a:ext cx="4553381" cy="2561277"/>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138063" y="3953823"/>
            <a:ext cx="4991525" cy="2807733"/>
          </a:xfrm>
          <a:prstGeom prst="rect">
            <a:avLst/>
          </a:prstGeom>
        </p:spPr>
      </p:pic>
    </p:spTree>
    <p:extLst>
      <p:ext uri="{BB962C8B-B14F-4D97-AF65-F5344CB8AC3E}">
        <p14:creationId xmlns:p14="http://schemas.microsoft.com/office/powerpoint/2010/main" xmlns="" val="2199124025"/>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3964" y="365126"/>
            <a:ext cx="11159836" cy="649288"/>
          </a:xfrm>
        </p:spPr>
        <p:txBody>
          <a:bodyPr>
            <a:normAutofit fontScale="90000"/>
          </a:bodyPr>
          <a:lstStyle/>
          <a:p>
            <a:r>
              <a:rPr lang="ru-RU"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36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br>
              <a:rPr lang="ru-RU" sz="36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36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a:t>
            </a:r>
            <a:r>
              <a:rPr lang="ru-RU"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Основной (практический):</a:t>
            </a:r>
            <a:br>
              <a:rPr lang="ru-RU"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36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br>
              <a:rPr lang="ru-RU" sz="36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36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3600" b="1" i="1" smtClean="0">
                <a:solidFill>
                  <a:srgbClr val="002060"/>
                </a:solidFill>
                <a:latin typeface="Times New Roman" panose="02020603050405020304" pitchFamily="18" charset="0"/>
                <a:cs typeface="Times New Roman" panose="02020603050405020304" pitchFamily="18" charset="0"/>
              </a:rPr>
              <a:t>Рисование «Морозные узоры</a:t>
            </a:r>
            <a:r>
              <a:rPr lang="ru-RU" sz="2800" b="1" i="1" smtClean="0">
                <a:solidFill>
                  <a:srgbClr val="002060"/>
                </a:solidFill>
                <a:latin typeface="Times New Roman" panose="02020603050405020304" pitchFamily="18" charset="0"/>
                <a:cs typeface="Times New Roman" panose="02020603050405020304" pitchFamily="18" charset="0"/>
              </a:rPr>
              <a:t>»</a:t>
            </a:r>
            <a:endParaRPr lang="ru-RU" sz="2800" b="1" i="1">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6756" y="2407986"/>
            <a:ext cx="4414837" cy="3311128"/>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246051" y="1208457"/>
            <a:ext cx="3548065" cy="2661049"/>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291571" y="4063550"/>
            <a:ext cx="3638550" cy="2728912"/>
          </a:xfrm>
          <a:prstGeom prst="rect">
            <a:avLst/>
          </a:prstGeom>
        </p:spPr>
      </p:pic>
    </p:spTree>
    <p:extLst>
      <p:ext uri="{BB962C8B-B14F-4D97-AF65-F5344CB8AC3E}">
        <p14:creationId xmlns:p14="http://schemas.microsoft.com/office/powerpoint/2010/main" xmlns="" val="1600903431"/>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57350" y="365126"/>
            <a:ext cx="9696449" cy="920750"/>
          </a:xfrm>
        </p:spPr>
        <p:txBody>
          <a:bodyPr>
            <a:normAutofit fontScale="90000"/>
          </a:bodyPr>
          <a:lstStyle/>
          <a:p>
            <a: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Основной (практический):</a:t>
            </a:r>
            <a:b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3200" b="1" i="1" smtClean="0">
                <a:solidFill>
                  <a:srgbClr val="002060"/>
                </a:solidFill>
                <a:latin typeface="Times New Roman" panose="02020603050405020304" pitchFamily="18" charset="0"/>
                <a:cs typeface="Times New Roman" panose="02020603050405020304" pitchFamily="18" charset="0"/>
              </a:rPr>
              <a:t>Рисование «Снеговик»</a:t>
            </a:r>
            <a:endParaRPr lang="ru-RU" sz="3200" b="1" i="1">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73059" y="3752011"/>
            <a:ext cx="4667248" cy="2801189"/>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41312" y="1485900"/>
            <a:ext cx="4495797" cy="3371849"/>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619999" y="203761"/>
            <a:ext cx="4221723" cy="3166292"/>
          </a:xfrm>
          <a:prstGeom prst="rect">
            <a:avLst/>
          </a:prstGeom>
        </p:spPr>
      </p:pic>
    </p:spTree>
    <p:extLst>
      <p:ext uri="{BB962C8B-B14F-4D97-AF65-F5344CB8AC3E}">
        <p14:creationId xmlns:p14="http://schemas.microsoft.com/office/powerpoint/2010/main" xmlns="" val="3026915744"/>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5721927" y="365126"/>
            <a:ext cx="5679496" cy="1145019"/>
          </a:xfrm>
        </p:spPr>
        <p:txBody>
          <a:bodyPr>
            <a:normAutofit fontScale="90000"/>
          </a:bodyPr>
          <a:lstStyle/>
          <a:p>
            <a:r>
              <a:rPr lang="ru-RU"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Основной (практический):</a:t>
            </a:r>
            <a:br>
              <a:rPr lang="ru-RU"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36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3600" b="1" i="1" smtClean="0">
                <a:solidFill>
                  <a:srgbClr val="002060"/>
                </a:solidFill>
                <a:latin typeface="Times New Roman" panose="02020603050405020304" pitchFamily="18" charset="0"/>
                <a:cs typeface="Times New Roman" panose="02020603050405020304" pitchFamily="18" charset="0"/>
              </a:rPr>
              <a:t>Лепка «Снеговик»</a:t>
            </a:r>
            <a:endParaRPr lang="ru-RU" sz="3600" b="1" i="1">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15163" y="1978027"/>
            <a:ext cx="3438525" cy="4584700"/>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08407" y="957263"/>
            <a:ext cx="4082653" cy="5443537"/>
          </a:xfrm>
          <a:prstGeom prst="rect">
            <a:avLst/>
          </a:prstGeom>
        </p:spPr>
      </p:pic>
    </p:spTree>
    <p:extLst>
      <p:ext uri="{BB962C8B-B14F-4D97-AF65-F5344CB8AC3E}">
        <p14:creationId xmlns:p14="http://schemas.microsoft.com/office/powerpoint/2010/main" xmlns="" val="4278930090"/>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5"/>
            <a:ext cx="7319963" cy="1325563"/>
          </a:xfrm>
        </p:spPr>
        <p:txBody>
          <a:bodyPr>
            <a:normAutofit/>
          </a:bodyPr>
          <a:lstStyle/>
          <a:p>
            <a: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Основной (практический):</a:t>
            </a:r>
            <a:b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3200" b="1" i="1" smtClean="0">
                <a:solidFill>
                  <a:srgbClr val="002060"/>
                </a:solidFill>
                <a:latin typeface="Times New Roman" panose="02020603050405020304" pitchFamily="18" charset="0"/>
                <a:cs typeface="Times New Roman" panose="02020603050405020304" pitchFamily="18" charset="0"/>
              </a:rPr>
              <a:t>Рисование «Снегопад»</a:t>
            </a:r>
            <a:endParaRPr lang="ru-RU" sz="3200" b="1" i="1">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644710" y="1385888"/>
            <a:ext cx="3633790" cy="2725342"/>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60939" y="527762"/>
            <a:ext cx="3671888" cy="2753916"/>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465079" y="3771669"/>
            <a:ext cx="3886200" cy="2914650"/>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65008" y="4242056"/>
            <a:ext cx="4076700" cy="2615944"/>
          </a:xfrm>
          <a:prstGeom prst="rect">
            <a:avLst/>
          </a:prstGeom>
        </p:spPr>
      </p:pic>
    </p:spTree>
    <p:extLst>
      <p:ext uri="{BB962C8B-B14F-4D97-AF65-F5344CB8AC3E}">
        <p14:creationId xmlns:p14="http://schemas.microsoft.com/office/powerpoint/2010/main" xmlns="" val="1419395164"/>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138545"/>
            <a:ext cx="10515600" cy="1731819"/>
          </a:xfrm>
        </p:spPr>
        <p:txBody>
          <a:bodyPr>
            <a:noAutofit/>
          </a:bodyPr>
          <a:lstStyle/>
          <a:p>
            <a: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Основной (практический):</a:t>
            </a:r>
            <a:b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3200" b="1" i="1" smtClean="0">
                <a:solidFill>
                  <a:srgbClr val="002060"/>
                </a:solidFill>
                <a:latin typeface="Times New Roman" panose="02020603050405020304" pitchFamily="18" charset="0"/>
                <a:cs typeface="Times New Roman" panose="02020603050405020304" pitchFamily="18" charset="0"/>
              </a:rPr>
              <a:t>Рисование </a:t>
            </a:r>
            <a:r>
              <a:rPr lang="ru-RU" sz="3200" b="1" i="1">
                <a:solidFill>
                  <a:srgbClr val="002060"/>
                </a:solidFill>
                <a:latin typeface="Times New Roman" panose="02020603050405020304" pitchFamily="18" charset="0"/>
                <a:cs typeface="Times New Roman" panose="02020603050405020304" pitchFamily="18" charset="0"/>
              </a:rPr>
              <a:t>«Деревья на нашем участке»</a:t>
            </a:r>
            <a:br>
              <a:rPr lang="ru-RU" sz="3200" b="1" i="1">
                <a:solidFill>
                  <a:srgbClr val="002060"/>
                </a:solidFill>
                <a:latin typeface="Times New Roman" panose="02020603050405020304" pitchFamily="18" charset="0"/>
                <a:cs typeface="Times New Roman" panose="02020603050405020304" pitchFamily="18" charset="0"/>
              </a:rPr>
            </a:br>
            <a:r>
              <a:rPr lang="ru-RU" sz="3200" b="1" i="1">
                <a:solidFill>
                  <a:srgbClr val="002060"/>
                </a:solidFill>
                <a:latin typeface="Times New Roman" panose="02020603050405020304" pitchFamily="18" charset="0"/>
                <a:cs typeface="Times New Roman" panose="02020603050405020304" pitchFamily="18" charset="0"/>
              </a:rPr>
              <a:t> </a:t>
            </a:r>
            <a:br>
              <a:rPr lang="ru-RU" sz="3200" b="1" i="1">
                <a:solidFill>
                  <a:srgbClr val="002060"/>
                </a:solidFill>
                <a:latin typeface="Times New Roman" panose="02020603050405020304" pitchFamily="18" charset="0"/>
                <a:cs typeface="Times New Roman" panose="02020603050405020304" pitchFamily="18" charset="0"/>
              </a:rPr>
            </a:b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295002" y="2831219"/>
            <a:ext cx="2441864" cy="3255818"/>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20611" y="1850125"/>
            <a:ext cx="2485160" cy="3313546"/>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9423943" y="784003"/>
            <a:ext cx="2597727" cy="3463636"/>
          </a:xfrm>
          <a:prstGeom prst="rect">
            <a:avLst/>
          </a:prstGeom>
        </p:spPr>
      </p:pic>
      <p:pic>
        <p:nvPicPr>
          <p:cNvPr id="6" name="Рисунок 5"/>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70330" y="1758305"/>
            <a:ext cx="3948545" cy="2961409"/>
          </a:xfrm>
          <a:prstGeom prst="rect">
            <a:avLst/>
          </a:prstGeom>
        </p:spPr>
      </p:pic>
    </p:spTree>
    <p:extLst>
      <p:ext uri="{BB962C8B-B14F-4D97-AF65-F5344CB8AC3E}">
        <p14:creationId xmlns:p14="http://schemas.microsoft.com/office/powerpoint/2010/main" xmlns="" val="410735712"/>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3386138" y="365125"/>
            <a:ext cx="7967662" cy="1325563"/>
          </a:xfrm>
        </p:spPr>
        <p:txBody>
          <a:bodyPr>
            <a:normAutofit/>
          </a:bodyPr>
          <a:lstStyle/>
          <a:p>
            <a: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Основной (практический):</a:t>
            </a:r>
            <a:b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3200" b="1" i="1" smtClean="0">
                <a:solidFill>
                  <a:srgbClr val="002060"/>
                </a:solidFill>
                <a:latin typeface="Times New Roman" panose="02020603050405020304" pitchFamily="18" charset="0"/>
                <a:cs typeface="Times New Roman" panose="02020603050405020304" pitchFamily="18" charset="0"/>
              </a:rPr>
              <a:t>Рисование «Ёлочка нарядная»</a:t>
            </a:r>
            <a:endParaRPr lang="ru-RU" sz="3200" b="1" i="1">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62237" y="1971674"/>
            <a:ext cx="6460101" cy="4455319"/>
          </a:xfrm>
          <a:prstGeom prst="rect">
            <a:avLst/>
          </a:prstGeom>
        </p:spPr>
      </p:pic>
    </p:spTree>
    <p:extLst>
      <p:ext uri="{BB962C8B-B14F-4D97-AF65-F5344CB8AC3E}">
        <p14:creationId xmlns:p14="http://schemas.microsoft.com/office/powerpoint/2010/main" xmlns="" val="155603035"/>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544112" y="365125"/>
            <a:ext cx="7520490" cy="992619"/>
          </a:xfrm>
        </p:spPr>
        <p:txBody>
          <a:bodyPr>
            <a:normAutofit/>
          </a:bodyPr>
          <a:lstStyle/>
          <a:p>
            <a:r>
              <a:rPr lang="ru-RU" sz="28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Основной (практический):</a:t>
            </a:r>
            <a:br>
              <a:rPr lang="ru-RU" sz="28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2800" b="1" i="1" smtClean="0">
                <a:solidFill>
                  <a:srgbClr val="002060"/>
                </a:solidFill>
                <a:latin typeface="Times New Roman" panose="02020603050405020304" pitchFamily="18" charset="0"/>
                <a:cs typeface="Times New Roman" panose="02020603050405020304" pitchFamily="18" charset="0"/>
              </a:rPr>
              <a:t>Аппликация «Праздничная ёлочка»</a:t>
            </a:r>
            <a:endParaRPr lang="ru-RU" sz="2800" b="1" i="1">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033863" y="3005786"/>
            <a:ext cx="3747501" cy="2810626"/>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69810" y="317978"/>
            <a:ext cx="3714819" cy="2786114"/>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88259" y="1713886"/>
            <a:ext cx="3671094" cy="2753321"/>
          </a:xfrm>
          <a:prstGeom prst="rect">
            <a:avLst/>
          </a:prstGeom>
        </p:spPr>
      </p:pic>
      <p:pic>
        <p:nvPicPr>
          <p:cNvPr id="6" name="Рисунок 5"/>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7969622" y="3739631"/>
            <a:ext cx="3998259" cy="2898968"/>
          </a:xfrm>
          <a:prstGeom prst="rect">
            <a:avLst/>
          </a:prstGeom>
        </p:spPr>
      </p:pic>
    </p:spTree>
    <p:extLst>
      <p:ext uri="{BB962C8B-B14F-4D97-AF65-F5344CB8AC3E}">
        <p14:creationId xmlns:p14="http://schemas.microsoft.com/office/powerpoint/2010/main" xmlns="" val="3844503062"/>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10490" y="124692"/>
            <a:ext cx="10515600" cy="1011382"/>
          </a:xfrm>
        </p:spPr>
        <p:txBody>
          <a:bodyPr>
            <a:normAutofit/>
          </a:bodyPr>
          <a:lstStyle/>
          <a:p>
            <a:r>
              <a:rPr lang="ru-RU" sz="3200" b="1" i="1">
                <a:solidFill>
                  <a:srgbClr val="002060"/>
                </a:solidFill>
                <a:latin typeface="Times New Roman" panose="02020603050405020304" pitchFamily="18" charset="0"/>
                <a:cs typeface="Times New Roman" panose="02020603050405020304" pitchFamily="18" charset="0"/>
              </a:rPr>
              <a:t>Коллективная работа:  «Зимняя ёлочка» </a:t>
            </a: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4868" y="942137"/>
            <a:ext cx="1855062" cy="2473416"/>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970879" y="957204"/>
            <a:ext cx="1837038" cy="2449384"/>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216852" y="3567953"/>
            <a:ext cx="4050689" cy="3038016"/>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5387788" y="958400"/>
            <a:ext cx="1846730" cy="2462306"/>
          </a:xfrm>
          <a:prstGeom prst="rect">
            <a:avLst/>
          </a:prstGeom>
        </p:spPr>
      </p:pic>
      <p:pic>
        <p:nvPicPr>
          <p:cNvPr id="8" name="Рисунок 7"/>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550776" y="3599000"/>
            <a:ext cx="2273105" cy="3030807"/>
          </a:xfrm>
          <a:prstGeom prst="rect">
            <a:avLst/>
          </a:prstGeom>
        </p:spPr>
      </p:pic>
      <p:pic>
        <p:nvPicPr>
          <p:cNvPr id="9" name="Рисунок 8"/>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7476565" y="1127109"/>
            <a:ext cx="4584687" cy="5226257"/>
          </a:xfrm>
          <a:prstGeom prst="rect">
            <a:avLst/>
          </a:prstGeom>
        </p:spPr>
      </p:pic>
    </p:spTree>
    <p:extLst>
      <p:ext uri="{BB962C8B-B14F-4D97-AF65-F5344CB8AC3E}">
        <p14:creationId xmlns:p14="http://schemas.microsoft.com/office/powerpoint/2010/main" xmlns="" val="835630854"/>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886075" y="107950"/>
            <a:ext cx="5629275" cy="1063625"/>
          </a:xfrm>
        </p:spPr>
        <p:txBody>
          <a:bodyPr>
            <a:normAutofit/>
          </a:bodyPr>
          <a:lstStyle/>
          <a:p>
            <a:r>
              <a:rPr lang="ru-RU" sz="3600" b="1" i="1" smtClean="0">
                <a:solidFill>
                  <a:srgbClr val="002060"/>
                </a:solidFill>
                <a:latin typeface="Times New Roman" panose="02020603050405020304" pitchFamily="18" charset="0"/>
                <a:cs typeface="Times New Roman" panose="02020603050405020304" pitchFamily="18" charset="0"/>
              </a:rPr>
              <a:t>Ёлка, сказка, Новый год!</a:t>
            </a:r>
            <a:endParaRPr lang="ru-RU" sz="3600" b="1" i="1">
              <a:solidFill>
                <a:srgbClr val="00206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264339" y="297022"/>
            <a:ext cx="2851897" cy="316335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532965" y="863840"/>
            <a:ext cx="4004636" cy="3003477"/>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257329" y="3700575"/>
            <a:ext cx="3989677" cy="2992258"/>
          </a:xfrm>
          <a:prstGeom prst="rect">
            <a:avLst/>
          </a:prstGeom>
        </p:spPr>
      </p:pic>
      <p:pic>
        <p:nvPicPr>
          <p:cNvPr id="3" name="Рисунок 2"/>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605497" y="4012930"/>
            <a:ext cx="4817312" cy="2715760"/>
          </a:xfrm>
          <a:prstGeom prst="rect">
            <a:avLst/>
          </a:prstGeom>
        </p:spPr>
      </p:pic>
    </p:spTree>
    <p:extLst>
      <p:ext uri="{BB962C8B-B14F-4D97-AF65-F5344CB8AC3E}">
        <p14:creationId xmlns:p14="http://schemas.microsoft.com/office/powerpoint/2010/main" xmlns="" val="3039923367"/>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10491" y="928254"/>
            <a:ext cx="10515600" cy="6026727"/>
          </a:xfrm>
        </p:spPr>
        <p:txBody>
          <a:bodyPr>
            <a:normAutofit fontScale="90000"/>
          </a:bodyPr>
          <a:lstStyle/>
          <a:p>
            <a:r>
              <a:rPr lang="ru-RU" sz="3600" b="1" i="1">
                <a:solidFill>
                  <a:srgbClr val="002060"/>
                </a:solidFill>
                <a:latin typeface="Times New Roman" panose="02020603050405020304" pitchFamily="18" charset="0"/>
                <a:cs typeface="Times New Roman" panose="02020603050405020304" pitchFamily="18" charset="0"/>
              </a:rPr>
              <a:t>П</a:t>
            </a:r>
            <a:r>
              <a:rPr lang="ru-RU" sz="3600" b="1" i="1" smtClean="0">
                <a:solidFill>
                  <a:srgbClr val="002060"/>
                </a:solidFill>
                <a:latin typeface="Times New Roman" panose="02020603050405020304" pitchFamily="18" charset="0"/>
                <a:cs typeface="Times New Roman" panose="02020603050405020304" pitchFamily="18" charset="0"/>
              </a:rPr>
              <a:t>родолжительность проекта: краткосрочный (1 месяц).</a:t>
            </a:r>
            <a:br>
              <a:rPr lang="ru-RU" sz="3600" b="1" i="1" smtClean="0">
                <a:solidFill>
                  <a:srgbClr val="002060"/>
                </a:solidFill>
                <a:latin typeface="Times New Roman" panose="02020603050405020304" pitchFamily="18" charset="0"/>
                <a:cs typeface="Times New Roman" panose="02020603050405020304" pitchFamily="18" charset="0"/>
              </a:rPr>
            </a:br>
            <a:r>
              <a:rPr lang="ru-RU" sz="3600" b="1" i="1" smtClean="0">
                <a:solidFill>
                  <a:srgbClr val="002060"/>
                </a:solidFill>
                <a:latin typeface="Times New Roman" panose="02020603050405020304" pitchFamily="18" charset="0"/>
                <a:cs typeface="Times New Roman" panose="02020603050405020304" pitchFamily="18" charset="0"/>
              </a:rPr>
              <a:t>Тип </a:t>
            </a:r>
            <a:r>
              <a:rPr lang="ru-RU" sz="3600" b="1" i="1">
                <a:solidFill>
                  <a:srgbClr val="002060"/>
                </a:solidFill>
                <a:latin typeface="Times New Roman" panose="02020603050405020304" pitchFamily="18" charset="0"/>
                <a:cs typeface="Times New Roman" panose="02020603050405020304" pitchFamily="18" charset="0"/>
              </a:rPr>
              <a:t>проекта: творческий</a:t>
            </a:r>
            <a:r>
              <a:rPr lang="ru-RU" sz="3600" b="1" i="1" smtClean="0">
                <a:solidFill>
                  <a:srgbClr val="002060"/>
                </a:solidFill>
                <a:latin typeface="Times New Roman" panose="02020603050405020304" pitchFamily="18" charset="0"/>
                <a:cs typeface="Times New Roman" panose="02020603050405020304" pitchFamily="18" charset="0"/>
              </a:rPr>
              <a:t>.</a:t>
            </a:r>
            <a:br>
              <a:rPr lang="ru-RU" sz="3600" b="1" i="1" smtClean="0">
                <a:solidFill>
                  <a:srgbClr val="002060"/>
                </a:solidFill>
                <a:latin typeface="Times New Roman" panose="02020603050405020304" pitchFamily="18" charset="0"/>
                <a:cs typeface="Times New Roman" panose="02020603050405020304" pitchFamily="18" charset="0"/>
              </a:rPr>
            </a:br>
            <a:r>
              <a:rPr lang="ru-RU" sz="3600" b="1" i="1" smtClean="0">
                <a:solidFill>
                  <a:srgbClr val="002060"/>
                </a:solidFill>
                <a:latin typeface="Times New Roman" panose="02020603050405020304" pitchFamily="18" charset="0"/>
                <a:cs typeface="Times New Roman" panose="02020603050405020304" pitchFamily="18" charset="0"/>
              </a:rPr>
              <a:t>Участники </a:t>
            </a:r>
            <a:r>
              <a:rPr lang="ru-RU" sz="3600" b="1" i="1">
                <a:solidFill>
                  <a:srgbClr val="002060"/>
                </a:solidFill>
                <a:latin typeface="Times New Roman" panose="02020603050405020304" pitchFamily="18" charset="0"/>
                <a:cs typeface="Times New Roman" panose="02020603050405020304" pitchFamily="18" charset="0"/>
              </a:rPr>
              <a:t>проекта: </a:t>
            </a:r>
            <a:r>
              <a:rPr lang="ru-RU" sz="3600" b="1" i="1" smtClean="0">
                <a:solidFill>
                  <a:srgbClr val="002060"/>
                </a:solidFill>
                <a:latin typeface="Times New Roman" panose="02020603050405020304" pitchFamily="18" charset="0"/>
                <a:cs typeface="Times New Roman" panose="02020603050405020304" pitchFamily="18" charset="0"/>
              </a:rPr>
              <a:t>дети, родители, воспитатели младшей группы «Солнечные зайчики».</a:t>
            </a:r>
            <a:br>
              <a:rPr lang="ru-RU" sz="3600" b="1" i="1">
                <a:solidFill>
                  <a:srgbClr val="002060"/>
                </a:solidFill>
                <a:latin typeface="Times New Roman" panose="02020603050405020304" pitchFamily="18" charset="0"/>
                <a:cs typeface="Times New Roman" panose="02020603050405020304" pitchFamily="18" charset="0"/>
              </a:rPr>
            </a:br>
            <a:r>
              <a:rPr lang="ru-RU" sz="3600" b="1" i="1" smtClean="0">
                <a:solidFill>
                  <a:srgbClr val="002060"/>
                </a:solidFill>
                <a:latin typeface="Times New Roman" panose="02020603050405020304" pitchFamily="18" charset="0"/>
                <a:cs typeface="Times New Roman" panose="02020603050405020304" pitchFamily="18" charset="0"/>
              </a:rPr>
              <a:t>Сроки </a:t>
            </a:r>
            <a:r>
              <a:rPr lang="ru-RU" sz="3600" b="1" i="1">
                <a:solidFill>
                  <a:srgbClr val="002060"/>
                </a:solidFill>
                <a:latin typeface="Times New Roman" panose="02020603050405020304" pitchFamily="18" charset="0"/>
                <a:cs typeface="Times New Roman" panose="02020603050405020304" pitchFamily="18" charset="0"/>
              </a:rPr>
              <a:t>реализации проекта: </a:t>
            </a:r>
            <a:r>
              <a:rPr lang="ru-RU" sz="3600" b="1" i="1" smtClean="0">
                <a:solidFill>
                  <a:srgbClr val="002060"/>
                </a:solidFill>
                <a:latin typeface="Times New Roman" panose="02020603050405020304" pitchFamily="18" charset="0"/>
                <a:cs typeface="Times New Roman" panose="02020603050405020304" pitchFamily="18" charset="0"/>
              </a:rPr>
              <a:t>декабрь.</a:t>
            </a:r>
            <a:br>
              <a:rPr lang="ru-RU" sz="3600" b="1" i="1" smtClean="0">
                <a:solidFill>
                  <a:srgbClr val="002060"/>
                </a:solidFill>
                <a:latin typeface="Times New Roman" panose="02020603050405020304" pitchFamily="18" charset="0"/>
                <a:cs typeface="Times New Roman" panose="02020603050405020304" pitchFamily="18" charset="0"/>
              </a:rPr>
            </a:br>
            <a:r>
              <a:rPr lang="ru-RU" sz="3600" b="1" i="1" smtClean="0">
                <a:solidFill>
                  <a:srgbClr val="002060"/>
                </a:solidFill>
                <a:latin typeface="Times New Roman" panose="02020603050405020304" pitchFamily="18" charset="0"/>
                <a:cs typeface="Times New Roman" panose="02020603050405020304" pitchFamily="18" charset="0"/>
              </a:rPr>
              <a:t>Образовательные области: «Познавательное развитие», «Социально-коммуникативное развитие», «Художественно-эстетическое развитие»</a:t>
            </a:r>
            <a:br>
              <a:rPr lang="ru-RU" sz="3600" b="1" i="1">
                <a:solidFill>
                  <a:srgbClr val="002060"/>
                </a:solidFill>
                <a:latin typeface="Times New Roman" panose="02020603050405020304" pitchFamily="18" charset="0"/>
                <a:cs typeface="Times New Roman" panose="02020603050405020304" pitchFamily="18" charset="0"/>
              </a:rPr>
            </a:br>
            <a:br>
              <a:rPr lang="ru-RU" sz="4000" b="1" i="1">
                <a:solidFill>
                  <a:srgbClr val="002060"/>
                </a:solidFill>
                <a:latin typeface="Times New Roman" panose="02020603050405020304" pitchFamily="18" charset="0"/>
                <a:cs typeface="Times New Roman" panose="02020603050405020304" pitchFamily="18" charset="0"/>
              </a:rPr>
            </a:br>
            <a:br>
              <a:rPr lang="ru-RU" sz="4000" b="1" i="1">
                <a:solidFill>
                  <a:srgbClr val="002060"/>
                </a:solidFill>
                <a:latin typeface="Times New Roman" panose="02020603050405020304" pitchFamily="18" charset="0"/>
                <a:cs typeface="Times New Roman" panose="02020603050405020304" pitchFamily="18" charset="0"/>
              </a:rPr>
            </a:br>
          </a:p>
        </p:txBody>
      </p:sp>
    </p:spTree>
    <p:extLst>
      <p:ext uri="{BB962C8B-B14F-4D97-AF65-F5344CB8AC3E}">
        <p14:creationId xmlns:p14="http://schemas.microsoft.com/office/powerpoint/2010/main" xmlns="" val="3257575912"/>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6"/>
            <a:ext cx="10515600" cy="1200438"/>
          </a:xfrm>
        </p:spPr>
        <p:txBody>
          <a:bodyPr>
            <a:normAutofit/>
          </a:bodyPr>
          <a:lstStyle/>
          <a:p>
            <a:r>
              <a:rPr lang="ru-RU"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3</a:t>
            </a:r>
            <a: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Заключительный (аналитический):</a:t>
            </a:r>
            <a:br>
              <a:rPr lang="ru-RU" sz="32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endParaRPr lang="ru-RU" sz="3200"/>
          </a:p>
        </p:txBody>
      </p:sp>
      <p:sp>
        <p:nvSpPr>
          <p:cNvPr id="3" name="Прямоугольник 2"/>
          <p:cNvSpPr/>
          <p:nvPr/>
        </p:nvSpPr>
        <p:spPr>
          <a:xfrm>
            <a:off x="491836" y="1069999"/>
            <a:ext cx="11208328" cy="3170099"/>
          </a:xfrm>
          <a:prstGeom prst="rect">
            <a:avLst/>
          </a:prstGeom>
        </p:spPr>
        <p:txBody>
          <a:bodyPr wrap="square">
            <a:spAutoFit/>
          </a:bodyPr>
          <a:lstStyle/>
          <a:p>
            <a:r>
              <a:rPr lang="ru-RU"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У</a:t>
            </a:r>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детей сформировались знания </a:t>
            </a: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об изобразительных материалах и способах рисования;                                                                                                                </a:t>
            </a:r>
            <a:b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Дети овладели </a:t>
            </a: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простейшими техническими приемами работы с карандашом, кистью, гуашью, красками, </a:t>
            </a:r>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использованием </a:t>
            </a: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салфеток;                                                                                                        - </a:t>
            </a:r>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Ориентируются в </a:t>
            </a: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понятиях: форма, цвет, величина, количество; </a:t>
            </a:r>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умеют </a:t>
            </a: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применять знания в конкретных творческих ситуациях; </a:t>
            </a:r>
            <a:b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Развили </a:t>
            </a: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и </a:t>
            </a:r>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закрепили знания </a:t>
            </a: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 зимних явлениях природы, новогоднем празднике; </a:t>
            </a:r>
            <a:endPar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У детей улучшилась мелкая моторика, активизировался словарь.</a:t>
            </a:r>
          </a:p>
          <a:p>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У педагогов накопился материал                                                                                                                                           </a:t>
            </a: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активное участие родителей в совместных творческих проектах</a:t>
            </a:r>
            <a:r>
              <a:rPr lang="ru-RU" sz="2000" b="1">
                <a:latin typeface="Times New Roman" panose="02020603050405020304" pitchFamily="18" charset="0"/>
                <a:ea typeface="Calibri" panose="020f0502020204030204" pitchFamily="34" charset="0"/>
                <a:cs typeface="Times New Roman" panose="02020603050405020304" pitchFamily="18" charset="0"/>
              </a:rPr>
              <a:t>.</a:t>
            </a:r>
            <a:br>
              <a:rPr lang="ru-RU" sz="2000" b="1">
                <a:latin typeface="Times New Roman" panose="02020603050405020304" pitchFamily="18" charset="0"/>
                <a:ea typeface="Calibri" panose="020f0502020204030204" pitchFamily="34" charset="0"/>
                <a:cs typeface="Times New Roman" panose="02020603050405020304" pitchFamily="18" charset="0"/>
              </a:rPr>
            </a:br>
            <a:endParaRPr lang="ru-RU" sz="2000"/>
          </a:p>
        </p:txBody>
      </p:sp>
    </p:spTree>
    <p:extLst>
      <p:ext uri="{BB962C8B-B14F-4D97-AF65-F5344CB8AC3E}">
        <p14:creationId xmlns:p14="http://schemas.microsoft.com/office/powerpoint/2010/main" xmlns="" val="421445186"/>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5"/>
            <a:ext cx="10515600" cy="5821363"/>
          </a:xfrm>
        </p:spPr>
        <p:txBody>
          <a:bodyPr>
            <a:normAutofit/>
          </a:bodyPr>
          <a:lstStyle/>
          <a:p>
            <a:pPr>
              <a:lnSpc>
                <a:spcPct val="107000"/>
              </a:lnSpc>
              <a:spcAft>
                <a:spcPts val="800"/>
              </a:spcAft>
            </a:pP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Список используемой литературы:</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 Комарова Т. С. Обучение дошкольников технике рисования. – М.: Педагогическое общество России, 2005г.</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2. Комарова Т. С. Изобразительная деятельность в детском саду. Конспекты занятий (3-4 года). – М. Мозаика-Синтез, 2019.</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3.  Дьяченко О. М. Развитие воображения дошкольника. Методическое</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пособие для воспитателей и родителей. – М.; Мозаика-Синтез, 2008г.</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4. Лыкова Л. А. Изобразительная деятельность в детском саду: планирование,</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конспекты занятий, методические рекомендации. Младшая группа. – М.:</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Карапуз, 2010.</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5. Никитина А. В. Нетрадиционные техники рисования в детском саду.</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Планирование, конспекты занятий: Пособие для воспитателей и</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заинтересованных родителей. – СПб.; КАРО, 2008г.</a:t>
            </a:r>
            <a:br>
              <a:rPr lang="ru-RU" sz="20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endParaRPr lang="ru-RU" sz="2000" i="1">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02588161"/>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43100" y="365125"/>
            <a:ext cx="9410699" cy="5721350"/>
          </a:xfrm>
        </p:spPr>
        <p:txBody>
          <a:bodyPr>
            <a:normAutofit/>
          </a:bodyPr>
          <a:lstStyle/>
          <a:p>
            <a:r>
              <a:rPr lang="ru-RU" sz="5400" b="1" smtClean="0">
                <a:solidFill>
                  <a:srgbClr val="002060"/>
                </a:solidFill>
                <a:latin typeface="Times New Roman" panose="02020603050405020304" pitchFamily="18" charset="0"/>
                <a:cs typeface="Times New Roman" panose="02020603050405020304" pitchFamily="18" charset="0"/>
              </a:rPr>
              <a:t>    Спасибо за внимание!</a:t>
            </a:r>
            <a:endParaRPr lang="ru-RU" sz="5400" b="1">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89249374"/>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346363" y="110836"/>
            <a:ext cx="11610109" cy="6636328"/>
          </a:xfrm>
        </p:spPr>
        <p:txBody>
          <a:bodyPr>
            <a:noAutofit/>
          </a:bodyPr>
          <a:lstStyle/>
          <a:p>
            <a:pPr>
              <a:lnSpc>
                <a:spcPct val="107000"/>
              </a:lnSpc>
              <a:spcAft>
                <a:spcPts val="800"/>
              </a:spcAft>
            </a:pP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Актуальность:</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Я рисую – руки в краске, это мелочь для меня,</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Я рисую яркой краской, посмотрите на меня..</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Изобразительная деятельность приносит много радости маленькому человеку, потребность в рисовании заложена на генетическом уровне: копируя окружающий мир, они изучают его. Испытав интерес к творчеству, они сами находят нужные способы. Но далеко не у всех это получается, тем более что многие дети только начинают овладевать художественной деятельностью. Дети любят узнавать новое, с удовольствием учатся. Именно обучаясь, получая знания, навыки ребенок чувствует себя уверенно.</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Изобразительное творчество расковывает ребенка, позволяет почувствовать их характер, настроение. Незаметно для себя дети учатся наблюдать, думать, фантазировать.</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Дети ощущают незабываемые, положительные эмоции, а по эмоциям можно судить о настроении ребёнка, о том, что его радует, что его огорчает</a:t>
            </a: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b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20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Младший возраст - период, когда становление всех органов и систем организма идёт очень быстрыми темпами. Поэтому очень важно своевременно заложить основы полноценного развития</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endParaRPr lang="ru-RU" sz="2000" b="1" i="1">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92209253"/>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5"/>
            <a:ext cx="10515600" cy="5435600"/>
          </a:xfrm>
        </p:spPr>
        <p:txBody>
          <a:bodyPr>
            <a:normAutofit/>
          </a:bodyPr>
          <a:lstStyle/>
          <a:p>
            <a:pPr>
              <a:lnSpc>
                <a:spcPct val="107000"/>
              </a:lnSpc>
              <a:spcAft>
                <a:spcPts val="800"/>
              </a:spcAft>
            </a:pPr>
            <a:r>
              <a:rPr lang="ru-RU" sz="28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Проблема:</a:t>
            </a:r>
            <a:br>
              <a:rPr lang="ru-RU" sz="28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8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У детей младшего дошкольного возраста еще не сформированы графические навыки и умения, что мешает им выражать в рисунках задуманное, поэтому рисунки детей часто получаются неузнаваемыми, далёкими от реальности. И, вследствие этого, у многих детей исчезает желание рисовать.</a:t>
            </a:r>
            <a:br>
              <a:rPr lang="ru-RU" sz="28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endParaRPr lang="ru-RU" sz="2800" i="1">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5169456"/>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5"/>
            <a:ext cx="10515600" cy="5121275"/>
          </a:xfrm>
        </p:spPr>
        <p:txBody>
          <a:bodyPr>
            <a:normAutofit/>
          </a:bodyPr>
          <a:lstStyle/>
          <a:p>
            <a:r>
              <a:rPr lang="ru-RU" sz="4000" b="1" i="1">
                <a:solidFill>
                  <a:srgbClr val="002060"/>
                </a:solidFill>
                <a:latin typeface="Times New Roman" panose="02020603050405020304" pitchFamily="18" charset="0"/>
                <a:cs typeface="Times New Roman" panose="02020603050405020304" pitchFamily="18" charset="0"/>
              </a:rPr>
              <a:t>Цель проекта: </a:t>
            </a:r>
            <a:br>
              <a:rPr lang="ru-RU" sz="4000" b="1" i="1" smtClean="0">
                <a:solidFill>
                  <a:srgbClr val="002060"/>
                </a:solidFill>
                <a:latin typeface="Times New Roman" panose="02020603050405020304" pitchFamily="18" charset="0"/>
                <a:cs typeface="Times New Roman" panose="02020603050405020304" pitchFamily="18" charset="0"/>
              </a:rPr>
            </a:br>
            <a:r>
              <a:rPr lang="ru-RU" sz="4000" i="1" smtClean="0">
                <a:solidFill>
                  <a:srgbClr val="002060"/>
                </a:solidFill>
                <a:latin typeface="Times New Roman" panose="02020603050405020304" pitchFamily="18" charset="0"/>
                <a:cs typeface="Times New Roman" panose="02020603050405020304" pitchFamily="18" charset="0"/>
              </a:rPr>
              <a:t>формирование  </a:t>
            </a:r>
            <a:r>
              <a:rPr lang="ru-RU" sz="4000" i="1">
                <a:solidFill>
                  <a:srgbClr val="002060"/>
                </a:solidFill>
                <a:latin typeface="Times New Roman" panose="02020603050405020304" pitchFamily="18" charset="0"/>
                <a:cs typeface="Times New Roman" panose="02020603050405020304" pitchFamily="18" charset="0"/>
              </a:rPr>
              <a:t>и развитие художественно-творческих способностей детей группы младшего дошкольного возраста.</a:t>
            </a:r>
            <a:br>
              <a:rPr lang="ru-RU" sz="4000" b="1" i="1">
                <a:solidFill>
                  <a:srgbClr val="002060"/>
                </a:solidFill>
                <a:latin typeface="Times New Roman" panose="02020603050405020304" pitchFamily="18" charset="0"/>
                <a:cs typeface="Times New Roman" panose="02020603050405020304" pitchFamily="18" charset="0"/>
              </a:rPr>
            </a:br>
          </a:p>
        </p:txBody>
      </p:sp>
    </p:spTree>
    <p:extLst>
      <p:ext uri="{BB962C8B-B14F-4D97-AF65-F5344CB8AC3E}">
        <p14:creationId xmlns:p14="http://schemas.microsoft.com/office/powerpoint/2010/main" xmlns="" val="965751550"/>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5"/>
            <a:ext cx="10515600" cy="6078538"/>
          </a:xfrm>
        </p:spPr>
        <p:txBody>
          <a:bodyPr>
            <a:normAutofit/>
          </a:bodyPr>
          <a:lstStyle/>
          <a:p>
            <a:r>
              <a:rPr lang="ru-RU" sz="2700" b="1" i="1">
                <a:solidFill>
                  <a:srgbClr val="002060"/>
                </a:solidFill>
                <a:latin typeface="Times New Roman" panose="02020603050405020304" pitchFamily="18" charset="0"/>
                <a:cs typeface="Times New Roman" panose="02020603050405020304" pitchFamily="18" charset="0"/>
              </a:rPr>
              <a:t>Задачи проекта: </a:t>
            </a:r>
            <a:br>
              <a:rPr lang="ru-RU" sz="2700" i="1">
                <a:solidFill>
                  <a:srgbClr val="002060"/>
                </a:solidFill>
                <a:latin typeface="Times New Roman" panose="02020603050405020304" pitchFamily="18" charset="0"/>
                <a:cs typeface="Times New Roman" panose="02020603050405020304" pitchFamily="18" charset="0"/>
              </a:rPr>
            </a:br>
            <a:r>
              <a:rPr lang="ru-RU" sz="2700" b="1" i="1">
                <a:solidFill>
                  <a:srgbClr val="002060"/>
                </a:solidFill>
                <a:latin typeface="Times New Roman" panose="02020603050405020304" pitchFamily="18" charset="0"/>
                <a:cs typeface="Times New Roman" panose="02020603050405020304" pitchFamily="18" charset="0"/>
              </a:rPr>
              <a:t>образовательные: </a:t>
            </a:r>
            <a:r>
              <a:rPr lang="ru-RU" sz="2700" i="1">
                <a:solidFill>
                  <a:srgbClr val="002060"/>
                </a:solidFill>
                <a:latin typeface="Times New Roman" panose="02020603050405020304" pitchFamily="18" charset="0"/>
                <a:cs typeface="Times New Roman" panose="02020603050405020304" pitchFamily="18" charset="0"/>
              </a:rPr>
              <a:t>создать условия для самостоятельного освоения детьми способов и приёмов изображения знакомых предметов на основе доступных средств художественно-образной выразительности (цвет, пятно, линия, форма, ритм, динамика); </a:t>
            </a:r>
            <a:br>
              <a:rPr lang="ru-RU" sz="2700" i="1">
                <a:solidFill>
                  <a:srgbClr val="002060"/>
                </a:solidFill>
                <a:latin typeface="Times New Roman" panose="02020603050405020304" pitchFamily="18" charset="0"/>
                <a:cs typeface="Times New Roman" panose="02020603050405020304" pitchFamily="18" charset="0"/>
              </a:rPr>
            </a:br>
            <a:r>
              <a:rPr lang="ru-RU" sz="2700" b="1" i="1">
                <a:solidFill>
                  <a:srgbClr val="002060"/>
                </a:solidFill>
                <a:latin typeface="Times New Roman" panose="02020603050405020304" pitchFamily="18" charset="0"/>
                <a:cs typeface="Times New Roman" panose="02020603050405020304" pitchFamily="18" charset="0"/>
              </a:rPr>
              <a:t>развивающие:</a:t>
            </a:r>
            <a:r>
              <a:rPr lang="ru-RU" sz="2700" i="1">
                <a:solidFill>
                  <a:srgbClr val="002060"/>
                </a:solidFill>
                <a:latin typeface="Times New Roman" panose="02020603050405020304" pitchFamily="18" charset="0"/>
                <a:cs typeface="Times New Roman" panose="02020603050405020304" pitchFamily="18" charset="0"/>
              </a:rPr>
              <a:t> побуждать детей самостоятельно выбирать способы изображения образов, закреплять знание основных цветов; ориентироваться в понятиях: форма, цвет, величина, количество; применять знания в конкретных творческих ситуациях; </a:t>
            </a:r>
            <a:r>
              <a:rPr lang="ru-RU" sz="2700" i="1" smtClean="0">
                <a:solidFill>
                  <a:srgbClr val="002060"/>
                </a:solidFill>
                <a:latin typeface="Times New Roman" panose="02020603050405020304" pitchFamily="18" charset="0"/>
                <a:cs typeface="Times New Roman" panose="02020603050405020304" pitchFamily="18" charset="0"/>
              </a:rPr>
              <a:t>развивать мелкую моторику, а как следствие – речь;</a:t>
            </a:r>
            <a:br>
              <a:rPr lang="ru-RU" sz="2700" i="1">
                <a:solidFill>
                  <a:srgbClr val="002060"/>
                </a:solidFill>
                <a:latin typeface="Times New Roman" panose="02020603050405020304" pitchFamily="18" charset="0"/>
                <a:cs typeface="Times New Roman" panose="02020603050405020304" pitchFamily="18" charset="0"/>
              </a:rPr>
            </a:br>
            <a:r>
              <a:rPr lang="ru-RU" sz="2700" b="1" i="1">
                <a:solidFill>
                  <a:srgbClr val="002060"/>
                </a:solidFill>
                <a:latin typeface="Times New Roman" panose="02020603050405020304" pitchFamily="18" charset="0"/>
                <a:cs typeface="Times New Roman" panose="02020603050405020304" pitchFamily="18" charset="0"/>
              </a:rPr>
              <a:t>воспитательные:</a:t>
            </a:r>
            <a:r>
              <a:rPr lang="ru-RU" sz="2700" i="1">
                <a:solidFill>
                  <a:srgbClr val="002060"/>
                </a:solidFill>
                <a:latin typeface="Times New Roman" panose="02020603050405020304" pitchFamily="18" charset="0"/>
                <a:cs typeface="Times New Roman" panose="02020603050405020304" pitchFamily="18" charset="0"/>
              </a:rPr>
              <a:t> </a:t>
            </a:r>
            <a:r>
              <a:rPr lang="ru-RU" sz="2700" i="1" smtClean="0">
                <a:solidFill>
                  <a:srgbClr val="002060"/>
                </a:solidFill>
                <a:latin typeface="Times New Roman" panose="02020603050405020304" pitchFamily="18" charset="0"/>
                <a:cs typeface="Times New Roman" panose="02020603050405020304" pitchFamily="18" charset="0"/>
              </a:rPr>
              <a:t>воспитывать эмоциональную отзывчивость, </a:t>
            </a:r>
            <a:r>
              <a:rPr lang="ru-RU" sz="2700" i="1">
                <a:solidFill>
                  <a:srgbClr val="002060"/>
                </a:solidFill>
                <a:latin typeface="Times New Roman" panose="02020603050405020304" pitchFamily="18" charset="0"/>
                <a:cs typeface="Times New Roman" panose="02020603050405020304" pitchFamily="18" charset="0"/>
              </a:rPr>
              <a:t>интерес к сотворчеству с воспитателем и другими детьми, стимулировать совместное детско-родительское творчество.</a:t>
            </a:r>
            <a:br>
              <a:rPr lang="ru-RU" i="1"/>
            </a:br>
          </a:p>
        </p:txBody>
      </p:sp>
    </p:spTree>
    <p:extLst>
      <p:ext uri="{BB962C8B-B14F-4D97-AF65-F5344CB8AC3E}">
        <p14:creationId xmlns:p14="http://schemas.microsoft.com/office/powerpoint/2010/main" xmlns="" val="3528163606"/>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1672" y="346364"/>
            <a:ext cx="11651673" cy="6625936"/>
          </a:xfrm>
        </p:spPr>
        <p:txBody>
          <a:bodyPr>
            <a:noAutofit/>
          </a:bodyPr>
          <a:lstStyle/>
          <a:p>
            <a:pPr>
              <a:lnSpc>
                <a:spcPct val="107000"/>
              </a:lnSpc>
              <a:spcAft>
                <a:spcPts val="800"/>
              </a:spcAft>
            </a:pPr>
            <a:r>
              <a:rPr lang="ru-RU" sz="28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Предполагаемый результат:</a:t>
            </a:r>
            <a:br>
              <a:rPr lang="ru-RU" sz="24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4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формирование у детей младшего дошкольного возраста знаний </a:t>
            </a:r>
            <a: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об изобразительных </a:t>
            </a:r>
            <a:r>
              <a:rPr lang="ru-RU" sz="24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материалах и способах рисования;                                                                                                                </a:t>
            </a:r>
            <a:b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овладение </a:t>
            </a:r>
            <a:r>
              <a:rPr lang="ru-RU" sz="24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простейшими техническими приемами работы с карандашом, кистью, гуашью, красками, использовании салфеток;                                                                                                        - </a:t>
            </a:r>
            <a: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ориентирование </a:t>
            </a:r>
            <a:r>
              <a:rPr lang="ru-RU" sz="24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в понятиях: форма, цвет, величина, количество; </a:t>
            </a:r>
            <a: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умение применять </a:t>
            </a:r>
            <a:r>
              <a:rPr lang="ru-RU" sz="24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знания в конкретных творческих ситуациях; </a:t>
            </a:r>
            <a:b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ru-RU" sz="24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b="1" i="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развитие и закрепление знаний детей о зимних явлениях природы, </a:t>
            </a:r>
            <a:r>
              <a:rPr lang="ru-RU" sz="24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новогоднем празднике;                                                                                                                                                - развитие мелкой моторики, а, как следствие, и речи;                                                                                - повышение профессионального уровня и педагогической компетентности педагогов ДОУ по формированию художественно – творческих способностей детей младшего дошкольного возраста;                                                                                                                                             - активное участие родителей в совместных творческих проектах</a:t>
            </a:r>
            <a:r>
              <a:rPr lang="ru-RU" sz="2400" b="1">
                <a:latin typeface="Times New Roman" panose="02020603050405020304" pitchFamily="18" charset="0"/>
                <a:ea typeface="Calibri" panose="020f0502020204030204" pitchFamily="34" charset="0"/>
                <a:cs typeface="Times New Roman" panose="02020603050405020304" pitchFamily="18" charset="0"/>
              </a:rPr>
              <a:t>.</a:t>
            </a:r>
            <a:br>
              <a:rPr lang="ru-RU" sz="2400" b="1">
                <a:latin typeface="Times New Roman" panose="02020603050405020304" pitchFamily="18" charset="0"/>
                <a:ea typeface="Calibri" panose="020f0502020204030204" pitchFamily="34" charset="0"/>
                <a:cs typeface="Times New Roman" panose="02020603050405020304" pitchFamily="18" charset="0"/>
              </a:rPr>
            </a:br>
            <a:endParaRPr lang="ru-RU" sz="2400" b="1" i="1">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78432042"/>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71449" y="100012"/>
            <a:ext cx="11744325" cy="6757987"/>
          </a:xfrm>
        </p:spPr>
        <p:txBody>
          <a:bodyPr>
            <a:noAutofit/>
          </a:bodyPr>
          <a:lstStyle/>
          <a:p>
            <a:pPr>
              <a:lnSpc>
                <a:spcPct val="107000"/>
              </a:lnSpc>
              <a:spcAft>
                <a:spcPts val="800"/>
              </a:spcAft>
            </a:pPr>
            <a:r>
              <a:rPr lang="ru-RU" sz="24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8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Основные этапы проекта:</a:t>
            </a:r>
            <a:br>
              <a:rPr lang="ru-RU" sz="2800"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4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1. Подготовительный:</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подбор и изучение методической литературы, интернет - ресурсов по данной теме;</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разработка содержания проекта;</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планирование предстоящей деятельности,</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подбор наглядно - демонстрационного материала.</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4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2. Основной (практический):</a:t>
            </a:r>
            <a:br>
              <a:rPr lang="ru-RU" sz="24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Обеспечение условий для реализации проекта:</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разработка игр-занятий для воспитанников;</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совершенствование и расширение уголка «Художественное творчество»;</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просвещение родителей по вопросам использования различных техник рисования;</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разработка и накопление методических материалов, рекомендаций.</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4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3. Заключительный (аналитический):</a:t>
            </a:r>
            <a:br>
              <a:rPr lang="ru-RU" sz="24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оформление выставок рисунков, поделок;</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выявление у детей умений и навыков по использованию в работе различных материалов для художественного творчества.</a:t>
            </a:r>
            <a:br>
              <a:rPr lang="ru-RU" sz="20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endParaRPr lang="ru-RU" sz="2000" b="1" i="1">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66175693"/>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76212" y="281997"/>
            <a:ext cx="11600152" cy="792163"/>
          </a:xfrm>
        </p:spPr>
        <p:txBody>
          <a:bodyPr>
            <a:normAutofit fontScale="90000"/>
          </a:bodyPr>
          <a:lstStyle/>
          <a:p>
            <a:r>
              <a:rPr lang="ru-RU" sz="3600" b="1" i="1" smtClean="0">
                <a:solidFill>
                  <a:srgbClr val="002060"/>
                </a:solidFill>
                <a:latin typeface="Times New Roman" panose="02020603050405020304" pitchFamily="18" charset="0"/>
                <a:cs typeface="Times New Roman" panose="02020603050405020304" pitchFamily="18" charset="0"/>
              </a:rPr>
              <a:t>                       1этап. Подготовительный</a:t>
            </a:r>
            <a:br>
              <a:rPr lang="ru-RU" sz="3600" b="1" i="1" smtClean="0">
                <a:solidFill>
                  <a:srgbClr val="002060"/>
                </a:solidFill>
                <a:latin typeface="Times New Roman" panose="02020603050405020304" pitchFamily="18" charset="0"/>
                <a:cs typeface="Times New Roman" panose="02020603050405020304" pitchFamily="18" charset="0"/>
              </a:rPr>
            </a:br>
            <a:r>
              <a:rPr lang="ru-RU" sz="3600" b="1" i="1" smtClean="0">
                <a:solidFill>
                  <a:srgbClr val="002060"/>
                </a:solidFill>
                <a:latin typeface="Times New Roman" panose="02020603050405020304" pitchFamily="18" charset="0"/>
                <a:cs typeface="Times New Roman" panose="02020603050405020304" pitchFamily="18" charset="0"/>
              </a:rPr>
              <a:t>Чтение литературы, рассматривание картин, рисунков, экскурсии, прогулки, беседы. </a:t>
            </a:r>
            <a:endParaRPr lang="ru-RU" sz="3600" b="1" i="1">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04318" y="1327328"/>
            <a:ext cx="3772046" cy="2829036"/>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111497" y="1984880"/>
            <a:ext cx="3729582" cy="3729582"/>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26299" y="1785344"/>
            <a:ext cx="3570293" cy="4760391"/>
          </a:xfrm>
          <a:prstGeom prst="rect">
            <a:avLst/>
          </a:prstGeom>
        </p:spPr>
      </p:pic>
    </p:spTree>
    <p:extLst>
      <p:ext uri="{BB962C8B-B14F-4D97-AF65-F5344CB8AC3E}">
        <p14:creationId xmlns:p14="http://schemas.microsoft.com/office/powerpoint/2010/main" xmlns="" val="1262592756"/>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Произвольный</PresentationFormat>
  <Paragraphs>27</Paragraphs>
  <Slides>22</Slides>
  <Notes>0</Notes>
  <TotalTime>526</TotalTime>
  <HiddenSlides>0</HiddenSlides>
  <MMClips>0</MMClips>
  <ScaleCrop>0</ScaleCrop>
  <HeadingPairs>
    <vt:vector baseType="variant" size="4">
      <vt:variant>
        <vt:lpstr>Theme</vt:lpstr>
      </vt:variant>
      <vt:variant>
        <vt:i4>1</vt:i4>
      </vt:variant>
      <vt:variant>
        <vt:lpstr>Slide Titles</vt:lpstr>
      </vt:variant>
      <vt:variant>
        <vt:i4>22</vt:i4>
      </vt:variant>
    </vt:vector>
  </HeadingPairs>
  <TitlesOfParts>
    <vt:vector baseType="lpstr" size="23">
      <vt:lpstr>Тема Office</vt:lpstr>
      <vt:lpstr>МБДОУ «Детский сад № 1 п. Верховье»</vt:lpstr>
      <vt:lpstr>Продолжительность проекта: краткосрочный (1 месяц).Тип проекта: творческий.Участники проекта: дети, родители, воспитатели младшей группы «Солнечные зайчики».Сроки реализации проекта: декабрь.Образовательные области: «Познавательное развитие», «Социально-коммуникативное развитие», «Художественно-эстетическое развитие»</vt:lpstr>
      <vt:lpstr>                                                         Актуальность:                                                                              Я рисую – руки в краске, это мелочь для меня,                                                                              Я рисую яркой краской, посмотрите на меня..Изобразительная деятельность приносит много радости маленькому человеку, потребность в рисовании заложена на генетическом уровне: копируя окружающий мир, они изучают его. Испытав интерес к творчеству, они сами находят нужные способы. Но далеко не у всех это получается, тем более что многие дети только начинают овладевать художественной деятельностью. Дети любят узнавать новое, с удовольствием учатся. Именно обучаясь, получая знания, навыки ребенок чувствует себя уверенно.Изобразительное творчество расковывает ребенка, позволяет почувствовать их характер, настроение. Незаметно для себя дети учатся наблюдать, думать, фантазировать.Дети ощущают незабываемые, положительные эмоции, а по эмоциям можно судить о настроении ребёнка, о том, что его радует, что его огорчает.Младший возраст - период, когда становление всех органов и систем организма идёт очень быстрыми темпами. Поэтому очень важно своевременно заложить основы полноценного развития</vt:lpstr>
      <vt:lpstr>Проблема:У детей младшего дошкольного возраста еще не сформированы графические навыки и умения, что мешает им выражать в рисунках задуманное, поэтому рисунки детей часто получаются неузнаваемыми, далёкими от реальности. И, вследствие этого, у многих детей исчезает желание рисовать.</vt:lpstr>
      <vt:lpstr>Цель проекта: формирование  и развитие художественно-творческих способностей детей группы младшего дошкольного возраста.</vt:lpstr>
      <vt:lpstr>Задачи проекта: образовательные: создать условия для самостоятельного освоения детьми способов и приёмов изображения знакомых предметов на основе доступных средств художественно-образной выразительности (цвет, пятно, линия, форма, ритм, динамика); развивающие: побуждать детей самостоятельно выбирать способы изображения образов, закреплять знание основных цветов; ориентироваться в понятиях: форма, цвет, величина, количество; применять знания в конкретных творческих ситуациях; развивать мелкую моторику, а как следствие – речь;воспитательные: воспитывать эмоциональную отзывчивость, интерес к сотворчеству с воспитателем и другими детьми, стимулировать совместное детско-родительское творчество.</vt:lpstr>
      <vt:lpstr>                               Предполагаемый результат:- формирование у детей младшего дошкольного возраста знаний об изобразительных материалах и способах рисования;                                                                                                                 - овладение простейшими техническими приемами работы с карандашом, кистью, гуашью, красками, использовании салфеток;                                                                                                        - ориентирование в понятиях: форма, цвет, величина, количество; умение применять знания в конкретных творческих ситуациях; - развитие и закрепление знаний детей о зимних явлениях природы, новогоднем празднике;                                                                                                                                                - развитие мелкой моторики, а, как следствие, и речи;                                                                                - повышение профессионального уровня и педагогической компетентности педагогов ДОУ по формированию художественно – творческих способностей детей младшего дошкольного возраста;                                                                                                                                             - активное участие родителей в совместных творческих проектах.</vt:lpstr>
      <vt:lpstr>                              Основные этапы проекта:                   1. Подготовительный:- подбор и изучение методической литературы, интернет - ресурсов по данной теме;- разработка содержания проекта;- планирование предстоящей деятельности,- подбор наглядно - демонстрационного материала.                  2. Основной (практический):- Обеспечение условий для реализации проекта:- разработка игр-занятий для воспитанников;- совершенствование и расширение уголка «Художественное творчество»;- просвещение родителей по вопросам использования различных техник рисования;- разработка и накопление методических материалов, рекомендаций.                  3. Заключительный (аналитический):- оформление выставок рисунков, поделок;- выявление у детей умений и навыков по использованию в работе различных материалов для художественного творчества.</vt:lpstr>
      <vt:lpstr>                       1этап. ПодготовительныйЧтение литературы, рассматривание картин, рисунков, экскурсии, прогулки, беседы. </vt:lpstr>
      <vt:lpstr>                                   2. Основной (практический):                          Подготовка и украшение группы</vt:lpstr>
      <vt:lpstr>                                            2. Основной (практический):                     Рисование «Морозные узоры»</vt:lpstr>
      <vt:lpstr>2. Основной (практический):Рисование «Снеговик»</vt:lpstr>
      <vt:lpstr>2. Основной (практический):        Лепка «Снеговик»</vt:lpstr>
      <vt:lpstr>2. Основной (практический):Рисование «Снегопад»</vt:lpstr>
      <vt:lpstr>2. Основной (практический):Рисование «Деревья на нашем участке» </vt:lpstr>
      <vt:lpstr>2. Основной (практический):Рисование «Ёлочка нарядная»</vt:lpstr>
      <vt:lpstr>2. Основной (практический):Аппликация «Праздничная ёлочка»</vt:lpstr>
      <vt:lpstr>Коллективная работа:  «Зимняя ёлочка» </vt:lpstr>
      <vt:lpstr>Ёлка, сказка, Новый год!</vt:lpstr>
      <vt:lpstr>         3. Заключительный (аналитический):</vt:lpstr>
      <vt:lpstr>Список используемой литературы:1. Комарова Т. С. Обучение дошкольников технике рисования. – М.: Педагогическое общество России, 2005г.2. Комарова Т. С. Изобразительная деятельность в детском саду. Конспекты занятий (3-4 года). – М. Мозаика-Синтез, 2019.3.  Дьяченко О. М. Развитие воображения дошкольника. Методическоепособие для воспитателей и родителей. – М.; Мозаика-Синтез, 2008г.4. Лыкова Л. А. Изобразительная деятельность в детском саду: планирование,конспекты занятий, методические рекомендации. Младшая группа. – М.:Карапуз, 2010.5. Никитина А. В. Нетрадиционные техники рисования в детском саду.Планирование, конспекты занятий: Пособие для воспитателей изаинтересованных родителей. – СПб.; КАРО, 2008г.</vt:lpstr>
      <vt:lpstr>    Спасибо за внимание!</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МБДОУ «Детский сад № 1 п. Верховье</dc:title>
  <dc:creator>Борис Внуков</dc:creator>
  <cp:lastModifiedBy>Методист</cp:lastModifiedBy>
  <cp:revision>42</cp:revision>
  <dcterms:created xsi:type="dcterms:W3CDTF">2022-02-28T17:44:10Z</dcterms:created>
  <dcterms:modified xsi:type="dcterms:W3CDTF">2022-04-14T13:29:03Z</dcterms:modified>
</cp:coreProperties>
</file>