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6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sldIdLst>
    <p:sldId id="256" r:id="rId2"/>
    <p:sldId id="284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1" r:id="rId26"/>
    <p:sldId id="283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C75D5"/>
    <a:srgbClr val="C9A6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5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4" y="2514601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4" y="4777381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1" y="4323812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4529542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221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282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78602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2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747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50" y="609600"/>
            <a:ext cx="839392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426138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4733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317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3" y="627407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7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946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102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4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3244141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580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24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4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30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5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4" y="787784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650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004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11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4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90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4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1667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7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4" y="4983089"/>
            <a:ext cx="779767" cy="365125"/>
          </a:xfrm>
        </p:spPr>
        <p:txBody>
          <a:bodyPr/>
          <a:lstStyle/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311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9A6E4"/>
            </a:gs>
            <a:gs pos="100000">
              <a:srgbClr val="AC75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5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73120-A1C4-4C1D-8022-2049D11939E6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4" y="613581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4" y="787784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89C2B9F-CB30-46ED-98A8-B2654C0FBC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978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image" Target="../media/image6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7401B9-2C7C-4015-A28A-602D220EC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8653" y="75802"/>
            <a:ext cx="6600451" cy="1689445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Презентация</a:t>
            </a:r>
            <a:br>
              <a:rPr lang="ru-RU" sz="2400" dirty="0"/>
            </a:br>
            <a:r>
              <a:rPr lang="ru-RU" sz="2400" dirty="0"/>
              <a:t>«Развитие творческих способностей у детей дошкольного возраста через продуктивную деятельность.»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33A7803-D3B9-4675-8F47-5FBE916BB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6830" y="5458702"/>
            <a:ext cx="3970867" cy="1126283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 воспитатель: </a:t>
            </a:r>
          </a:p>
          <a:p>
            <a:pPr algn="r"/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МБДОУ №1 п. Верховье</a:t>
            </a:r>
          </a:p>
          <a:p>
            <a:pPr algn="r"/>
            <a:r>
              <a:rPr lang="ru-RU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Даниличева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Галина Сергеевна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A56381A8-0A88-4A27-BC26-344A4EAB62E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7007" y="1968066"/>
            <a:ext cx="4383741" cy="328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4055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E415D0-D20F-4824-80A7-A5D4723892D5}"/>
              </a:ext>
            </a:extLst>
          </p:cNvPr>
          <p:cNvSpPr txBox="1"/>
          <p:nvPr/>
        </p:nvSpPr>
        <p:spPr>
          <a:xfrm>
            <a:off x="3180080" y="497845"/>
            <a:ext cx="651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Рисование – один из любимых дошкольниками видов продуктивной деятельности дающий большой простор для проявления творческой активности детей.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5840636-91C3-45A2-9335-9B14629B49CB}"/>
              </a:ext>
            </a:extLst>
          </p:cNvPr>
          <p:cNvSpPr txBox="1"/>
          <p:nvPr/>
        </p:nvSpPr>
        <p:spPr>
          <a:xfrm>
            <a:off x="3251200" y="1889760"/>
            <a:ext cx="197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Традиционное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53EE3F2-22D2-494B-AE95-A3013ABADABE}"/>
              </a:ext>
            </a:extLst>
          </p:cNvPr>
          <p:cNvSpPr txBox="1"/>
          <p:nvPr/>
        </p:nvSpPr>
        <p:spPr>
          <a:xfrm>
            <a:off x="6969762" y="1889760"/>
            <a:ext cx="2428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b="1" dirty="0"/>
              <a:t>Нетрадиционное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B549327-15BD-43A4-8012-0FC85B9FF7F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353945" y="3004185"/>
            <a:ext cx="3835400" cy="28765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3A72D01-6029-480F-9482-1652665CE33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5" y="2974960"/>
            <a:ext cx="3913345" cy="293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4632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99F5C9C-A8A3-4A40-977D-718A94069E2D}"/>
              </a:ext>
            </a:extLst>
          </p:cNvPr>
          <p:cNvSpPr txBox="1"/>
          <p:nvPr/>
        </p:nvSpPr>
        <p:spPr>
          <a:xfrm>
            <a:off x="3139440" y="335461"/>
            <a:ext cx="6492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Материалы для традиционного рисования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5A99A9E-072C-4513-8576-FDE09D39E72F}"/>
              </a:ext>
            </a:extLst>
          </p:cNvPr>
          <p:cNvPicPr>
            <a:picLocks noGrp="1"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324500" y="3949436"/>
            <a:ext cx="4802592" cy="257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38B8DD7-FC56-46AC-972C-A9C81C7A1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156072" y="1313282"/>
            <a:ext cx="3206757" cy="242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F03345A-2ED5-4BF5-849A-F88226CC35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681554" y="1329896"/>
            <a:ext cx="3785951" cy="241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958B355-E9CE-4A7A-A576-0A44FAD731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036694" y="3960116"/>
            <a:ext cx="1951871" cy="250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967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9615409-164E-4EB4-AD14-8445ED8B8E76}"/>
              </a:ext>
            </a:extLst>
          </p:cNvPr>
          <p:cNvSpPr txBox="1"/>
          <p:nvPr/>
        </p:nvSpPr>
        <p:spPr>
          <a:xfrm>
            <a:off x="3810000" y="41597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Нетрадиционные изобразительные материалы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C74A7FF-FF59-4E80-9176-665690D937CD}"/>
              </a:ext>
            </a:extLst>
          </p:cNvPr>
          <p:cNvPicPr>
            <a:picLocks noGrp="1"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774235" y="1257489"/>
            <a:ext cx="6500107" cy="468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88078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6578092-84B9-45B6-AE49-E71FE04A518B}"/>
              </a:ext>
            </a:extLst>
          </p:cNvPr>
          <p:cNvSpPr txBox="1"/>
          <p:nvPr/>
        </p:nvSpPr>
        <p:spPr>
          <a:xfrm>
            <a:off x="3630711" y="762001"/>
            <a:ext cx="5925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Работы детей в традиционной технике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3FFAEC6-FA1C-46FB-9342-900F49C4DE5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4069404" y="2410772"/>
            <a:ext cx="4284382" cy="321328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A219B2E-792B-47B4-9CA9-0AC5763E70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10133" y="4628989"/>
            <a:ext cx="2802613" cy="202348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5C5C7F2-E341-4907-A998-C7F57EDB6E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335" y="1345720"/>
            <a:ext cx="3574482" cy="258792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D04B074-4669-447F-82CB-2930EDB692E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81252" y="1345720"/>
            <a:ext cx="2519663" cy="306888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DDA8F30-BE3A-406D-AA80-92EF5705D39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5375" y="4290581"/>
            <a:ext cx="1974477" cy="244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840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33464D5-C84A-4224-A4EA-21B52D33DD9C}"/>
              </a:ext>
            </a:extLst>
          </p:cNvPr>
          <p:cNvSpPr txBox="1"/>
          <p:nvPr/>
        </p:nvSpPr>
        <p:spPr>
          <a:xfrm>
            <a:off x="3594853" y="335134"/>
            <a:ext cx="62125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Работы детей в нетрадиционной технике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1A11AF0-66E9-46E1-96FC-9A2A617FCE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4929194" y="4344204"/>
            <a:ext cx="2347989" cy="194094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BBB2EEE-E177-41E0-AD90-F9245A0061B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1759" y="1391770"/>
            <a:ext cx="2865720" cy="21492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F4B364E-853E-43C2-849E-A410359318D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03830" y="1369192"/>
            <a:ext cx="2746412" cy="205980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F108FDD-A88C-42FC-AEA4-C983D91CE13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4689" y="4712194"/>
            <a:ext cx="2754459" cy="206584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D9CB41F-6189-4492-8956-682E2FAEE04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515406" y="4745306"/>
            <a:ext cx="3028952" cy="203895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0653A4A-230F-4A22-9441-B9348DDBDCAA}"/>
              </a:ext>
            </a:extLst>
          </p:cNvPr>
          <p:cNvSpPr txBox="1"/>
          <p:nvPr/>
        </p:nvSpPr>
        <p:spPr>
          <a:xfrm>
            <a:off x="8423958" y="3429000"/>
            <a:ext cx="1891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ладошками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260127C-CD3F-4BDF-8764-8638059D3D61}"/>
              </a:ext>
            </a:extLst>
          </p:cNvPr>
          <p:cNvSpPr txBox="1"/>
          <p:nvPr/>
        </p:nvSpPr>
        <p:spPr>
          <a:xfrm>
            <a:off x="8536015" y="4375974"/>
            <a:ext cx="1482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монотипия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567C690-6ABA-4076-B9AF-04134AC504D0}"/>
              </a:ext>
            </a:extLst>
          </p:cNvPr>
          <p:cNvSpPr txBox="1"/>
          <p:nvPr/>
        </p:nvSpPr>
        <p:spPr>
          <a:xfrm>
            <a:off x="1740126" y="4375974"/>
            <a:ext cx="259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ватными палочками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43998A2-B667-484A-AA22-D8D91C3A008A}"/>
              </a:ext>
            </a:extLst>
          </p:cNvPr>
          <p:cNvSpPr txBox="1"/>
          <p:nvPr/>
        </p:nvSpPr>
        <p:spPr>
          <a:xfrm>
            <a:off x="2095748" y="3614803"/>
            <a:ext cx="25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по-сырому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04867FA-B31E-45D8-AB5B-59D305C8D1D8}"/>
              </a:ext>
            </a:extLst>
          </p:cNvPr>
          <p:cNvSpPr txBox="1"/>
          <p:nvPr/>
        </p:nvSpPr>
        <p:spPr>
          <a:xfrm>
            <a:off x="4921521" y="6488668"/>
            <a:ext cx="2656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оттиск поролоном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5BD585C-A832-4D7C-8D33-A64EF847E36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995893" y="1282694"/>
            <a:ext cx="2507259" cy="236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658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1C9F868-8D3C-46F8-8647-2C2CF43C9E02}"/>
              </a:ext>
            </a:extLst>
          </p:cNvPr>
          <p:cNvSpPr txBox="1"/>
          <p:nvPr/>
        </p:nvSpPr>
        <p:spPr>
          <a:xfrm>
            <a:off x="3433483" y="251018"/>
            <a:ext cx="59704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Лепка – самый осязаемый вид продуктивной деятельности. Ребенок не только видит то, что создал но и трогает, берет в руки и, по мере необходимости, изменяет работу. Она </a:t>
            </a:r>
          </a:p>
          <a:p>
            <a:r>
              <a:rPr lang="ru-RU" dirty="0"/>
              <a:t>развивает маленькие пальчики малышей, творческие способности и позволяет им проявить их буйную фантазию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EFB7849-F56A-45F3-82E0-FB58475BDDF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257432" y="2902887"/>
            <a:ext cx="3751727" cy="281379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874C31A-9504-4530-A3D0-572C548B1DC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7195" y="2433921"/>
            <a:ext cx="3123246" cy="375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2793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87314BF-733A-4323-8EF1-FBD03D572BBF}"/>
              </a:ext>
            </a:extLst>
          </p:cNvPr>
          <p:cNvSpPr txBox="1"/>
          <p:nvPr/>
        </p:nvSpPr>
        <p:spPr>
          <a:xfrm>
            <a:off x="2716305" y="582711"/>
            <a:ext cx="712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занятий с детьми применяла следующие виды лепки  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xmlns="" id="{D1E12B59-E12A-4826-B7C6-273AC8476EB1}"/>
              </a:ext>
            </a:extLst>
          </p:cNvPr>
          <p:cNvCxnSpPr>
            <a:cxnSpLocks/>
            <a:stCxn id="2" idx="2"/>
            <a:endCxn id="8" idx="0"/>
          </p:cNvCxnSpPr>
          <p:nvPr/>
        </p:nvCxnSpPr>
        <p:spPr>
          <a:xfrm flipH="1">
            <a:off x="2408148" y="952043"/>
            <a:ext cx="3871628" cy="610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E58344A-66BB-48FC-A219-D79056B6191F}"/>
              </a:ext>
            </a:extLst>
          </p:cNvPr>
          <p:cNvSpPr txBox="1"/>
          <p:nvPr/>
        </p:nvSpPr>
        <p:spPr>
          <a:xfrm>
            <a:off x="1539692" y="1562616"/>
            <a:ext cx="1736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предметную </a:t>
            </a:r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044D0A6-4675-47D2-A093-8F60366B0EF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5573" y="2047683"/>
            <a:ext cx="2873746" cy="171343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9BF1573-5B07-4ECD-82A5-5C1623F812D2}"/>
              </a:ext>
            </a:extLst>
          </p:cNvPr>
          <p:cNvSpPr txBox="1"/>
          <p:nvPr/>
        </p:nvSpPr>
        <p:spPr>
          <a:xfrm>
            <a:off x="2813871" y="3863596"/>
            <a:ext cx="15060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с</a:t>
            </a:r>
            <a:r>
              <a:rPr lang="ru-RU" sz="18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южетную</a:t>
            </a:r>
            <a:endParaRPr lang="ru-RU" dirty="0"/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D31D09B8-5E70-47E5-A47C-BD60D455AADE}"/>
              </a:ext>
            </a:extLst>
          </p:cNvPr>
          <p:cNvCxnSpPr>
            <a:stCxn id="2" idx="2"/>
            <a:endCxn id="19" idx="0"/>
          </p:cNvCxnSpPr>
          <p:nvPr/>
        </p:nvCxnSpPr>
        <p:spPr>
          <a:xfrm flipH="1">
            <a:off x="3566907" y="952043"/>
            <a:ext cx="2712869" cy="291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724DC26-1AF5-4EBA-8492-E5DB2B54A60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8148" y="4232928"/>
            <a:ext cx="2112094" cy="2625072"/>
          </a:xfrm>
          <a:prstGeom prst="rect">
            <a:avLst/>
          </a:prstGeom>
        </p:spPr>
      </p:pic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262299AF-025A-4626-96CD-5D6015F26BC3}"/>
              </a:ext>
            </a:extLst>
          </p:cNvPr>
          <p:cNvCxnSpPr>
            <a:cxnSpLocks/>
            <a:stCxn id="2" idx="2"/>
            <a:endCxn id="13" idx="0"/>
          </p:cNvCxnSpPr>
          <p:nvPr/>
        </p:nvCxnSpPr>
        <p:spPr>
          <a:xfrm>
            <a:off x="6279776" y="952043"/>
            <a:ext cx="765130" cy="29115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3425180-93E8-4FEF-9178-1D73C35EDD00}"/>
              </a:ext>
            </a:extLst>
          </p:cNvPr>
          <p:cNvSpPr txBox="1"/>
          <p:nvPr/>
        </p:nvSpPr>
        <p:spPr>
          <a:xfrm>
            <a:off x="6096000" y="3863596"/>
            <a:ext cx="1897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декоративную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77F17CCA-940E-46C4-9B79-95B69381D70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879661" y="4348663"/>
            <a:ext cx="2330487" cy="2257479"/>
          </a:xfrm>
          <a:prstGeom prst="rect">
            <a:avLst/>
          </a:prstGeom>
        </p:spPr>
      </p:pic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194FAB27-51CB-4FD0-B06F-2D424FD0B674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279776" y="952043"/>
            <a:ext cx="3563470" cy="1095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B005839-49E5-4A30-BB57-9C01BA12D43D}"/>
              </a:ext>
            </a:extLst>
          </p:cNvPr>
          <p:cNvSpPr txBox="1"/>
          <p:nvPr/>
        </p:nvSpPr>
        <p:spPr>
          <a:xfrm>
            <a:off x="8714063" y="2047683"/>
            <a:ext cx="2536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пластилинографию</a:t>
            </a:r>
            <a:endParaRPr lang="ru-RU" dirty="0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17DE6626-13E8-4138-91BC-8BCBB09717E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620174" y="2469438"/>
            <a:ext cx="2859647" cy="188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7849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91DFAAA-E32A-4235-B6D9-9E42AB643AC1}"/>
              </a:ext>
            </a:extLst>
          </p:cNvPr>
          <p:cNvSpPr txBox="1"/>
          <p:nvPr/>
        </p:nvSpPr>
        <p:spPr>
          <a:xfrm>
            <a:off x="810883" y="332037"/>
            <a:ext cx="1109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Регулярные занятия лепкой активизируют творческие способности детей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9D22CA6-B436-4195-A2B3-88171DFB96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079505" y="3834359"/>
            <a:ext cx="2710851" cy="241539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1249C367-7E53-4146-8C19-EA9B39DE1DF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938554" y="2684887"/>
            <a:ext cx="3715466" cy="337741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93D55D8-354E-4AD5-968C-72126620778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57643" y="817908"/>
            <a:ext cx="3877145" cy="3555686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6F89C2F-0611-4F56-B507-0234C5B55C7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159261" y="817908"/>
            <a:ext cx="3985403" cy="289991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B0D8189-0774-4C32-969D-42C3AD0840FA}"/>
              </a:ext>
            </a:extLst>
          </p:cNvPr>
          <p:cNvSpPr txBox="1"/>
          <p:nvPr/>
        </p:nvSpPr>
        <p:spPr>
          <a:xfrm>
            <a:off x="359935" y="6196294"/>
            <a:ext cx="734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 позволяют им проявить всю их буйную фантазию.</a:t>
            </a:r>
          </a:p>
        </p:txBody>
      </p:sp>
    </p:spTree>
    <p:extLst>
      <p:ext uri="{BB962C8B-B14F-4D97-AF65-F5344CB8AC3E}">
        <p14:creationId xmlns:p14="http://schemas.microsoft.com/office/powerpoint/2010/main" xmlns="" val="1587414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1CE9E20-6168-4405-99DA-1E3A1EB21441}"/>
              </a:ext>
            </a:extLst>
          </p:cNvPr>
          <p:cNvSpPr txBox="1"/>
          <p:nvPr/>
        </p:nvSpPr>
        <p:spPr>
          <a:xfrm>
            <a:off x="457200" y="353683"/>
            <a:ext cx="1136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Аппликация - вид продуктивной деятельности, основанной на  наложении различных форм и закреплении их на другом материале, принятом за фон.</a:t>
            </a:r>
          </a:p>
          <a:p>
            <a:r>
              <a:rPr lang="ru-RU" dirty="0"/>
              <a:t>Для работы с детьми применяла следующие виды  аппликации: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A95725C-B62C-480D-8D54-BC4F6BB6B1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343489" y="2465627"/>
            <a:ext cx="3467819" cy="313138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E0C026E-3A88-4095-AC1A-B6795C84F82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2227" y="1613138"/>
            <a:ext cx="2096219" cy="252754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6B267DC-9482-43A1-AA23-8DAAE3AB8780}"/>
              </a:ext>
            </a:extLst>
          </p:cNvPr>
          <p:cNvSpPr txBox="1"/>
          <p:nvPr/>
        </p:nvSpPr>
        <p:spPr>
          <a:xfrm>
            <a:off x="1462175" y="4140679"/>
            <a:ext cx="121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бумага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217332E-DBAA-4651-A8D3-8344E7823C9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82" y="4689715"/>
            <a:ext cx="2886613" cy="181460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2A3ADA4-524A-462E-87D2-8F3C1916D6C9}"/>
              </a:ext>
            </a:extLst>
          </p:cNvPr>
          <p:cNvSpPr txBox="1"/>
          <p:nvPr/>
        </p:nvSpPr>
        <p:spPr>
          <a:xfrm>
            <a:off x="1544127" y="6395686"/>
            <a:ext cx="105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крупа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9FE197B1-B94B-4D87-A49B-63FAB8E9B1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9040482" y="1205412"/>
            <a:ext cx="2096219" cy="256422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BAC037E-3490-4E2A-AFE1-8157D87AFBC8}"/>
              </a:ext>
            </a:extLst>
          </p:cNvPr>
          <p:cNvSpPr txBox="1"/>
          <p:nvPr/>
        </p:nvSpPr>
        <p:spPr>
          <a:xfrm>
            <a:off x="9155503" y="3861967"/>
            <a:ext cx="1768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ватные диски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E649D99A-2C98-41E8-B430-C523B95B866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596405" y="4415965"/>
            <a:ext cx="2886613" cy="197720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80B4DDA-F717-4CEC-B5F0-E3E5DEA97771}"/>
              </a:ext>
            </a:extLst>
          </p:cNvPr>
          <p:cNvSpPr txBox="1"/>
          <p:nvPr/>
        </p:nvSpPr>
        <p:spPr>
          <a:xfrm>
            <a:off x="9359660" y="6393169"/>
            <a:ext cx="145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салфетки</a:t>
            </a:r>
          </a:p>
        </p:txBody>
      </p:sp>
    </p:spTree>
    <p:extLst>
      <p:ext uri="{BB962C8B-B14F-4D97-AF65-F5344CB8AC3E}">
        <p14:creationId xmlns:p14="http://schemas.microsoft.com/office/powerpoint/2010/main" xmlns="" val="2435244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36649FD-1DBE-4CD9-A978-4A1D15B2921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621152" y="685798"/>
            <a:ext cx="3071543" cy="364466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D57D74F-8C7A-490E-98C3-6C09E5639B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02256" y="415249"/>
            <a:ext cx="2725947" cy="27937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351F146-69FB-4E01-B73E-8ED5401F808E}"/>
              </a:ext>
            </a:extLst>
          </p:cNvPr>
          <p:cNvSpPr txBox="1"/>
          <p:nvPr/>
        </p:nvSpPr>
        <p:spPr>
          <a:xfrm>
            <a:off x="802256" y="3244334"/>
            <a:ext cx="2846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природный материал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4924D9FB-B8E6-47A2-9DD3-ACA2A29B8EF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02256" y="3933645"/>
            <a:ext cx="2725947" cy="202720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93E9A27-C2F1-4656-8FE3-E36AD5DD90E2}"/>
              </a:ext>
            </a:extLst>
          </p:cNvPr>
          <p:cNvSpPr txBox="1"/>
          <p:nvPr/>
        </p:nvSpPr>
        <p:spPr>
          <a:xfrm>
            <a:off x="1578635" y="5960853"/>
            <a:ext cx="85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нитки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427E11E-5B0A-47E5-8EDA-CC199C90B2D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9290" y="415249"/>
            <a:ext cx="3245599" cy="215965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08228EA-11F3-4CEC-AA7D-14C4D026F005}"/>
              </a:ext>
            </a:extLst>
          </p:cNvPr>
          <p:cNvSpPr txBox="1"/>
          <p:nvPr/>
        </p:nvSpPr>
        <p:spPr>
          <a:xfrm>
            <a:off x="9135374" y="2574899"/>
            <a:ext cx="180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макароны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10D6BFE0-914C-4351-9234-C5274EA241C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548777" y="3933645"/>
            <a:ext cx="2840967" cy="202720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6355C4A-ACF5-4BFA-BD9E-96F4148DCB0F}"/>
              </a:ext>
            </a:extLst>
          </p:cNvPr>
          <p:cNvSpPr txBox="1"/>
          <p:nvPr/>
        </p:nvSpPr>
        <p:spPr>
          <a:xfrm>
            <a:off x="9240327" y="5960853"/>
            <a:ext cx="1457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пластилин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A956CD4-E5E9-4589-B263-915E34C339F4}"/>
              </a:ext>
            </a:extLst>
          </p:cNvPr>
          <p:cNvSpPr txBox="1"/>
          <p:nvPr/>
        </p:nvSpPr>
        <p:spPr>
          <a:xfrm>
            <a:off x="3805282" y="4502989"/>
            <a:ext cx="44664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Аппликация с разными материалами, в различных художественных техниках развивает чувство цвета, пространственное воображение, образное мышление, творческие способности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89933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A7FF4E-A1A4-4F17-9501-616DB1265705}"/>
              </a:ext>
            </a:extLst>
          </p:cNvPr>
          <p:cNvSpPr txBox="1"/>
          <p:nvPr/>
        </p:nvSpPr>
        <p:spPr>
          <a:xfrm>
            <a:off x="553527" y="1854679"/>
            <a:ext cx="65718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«Творчество не приходит к детям по  какому-то наитию. </a:t>
            </a:r>
          </a:p>
          <a:p>
            <a:r>
              <a:rPr lang="ru-RU" sz="2400" dirty="0"/>
              <a:t>Творчеству надо учить.» </a:t>
            </a:r>
          </a:p>
          <a:p>
            <a:r>
              <a:rPr lang="ru-RU" dirty="0"/>
              <a:t>                                                               (</a:t>
            </a:r>
            <a:r>
              <a:rPr lang="ru-RU" dirty="0" err="1"/>
              <a:t>В.А.Сухомлинский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                                                                                                                 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94D05CF-3431-41BC-8583-C98F2514AB5C}"/>
              </a:ext>
            </a:extLst>
          </p:cNvPr>
          <p:cNvSpPr txBox="1"/>
          <p:nvPr/>
        </p:nvSpPr>
        <p:spPr>
          <a:xfrm>
            <a:off x="4321834" y="4761781"/>
            <a:ext cx="773789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«Надо развивать творческое начало у всех, чтобы мир не оставался таким, какой он есть, а преображался.</a:t>
            </a:r>
          </a:p>
          <a:p>
            <a:r>
              <a:rPr lang="ru-RU" sz="2400" dirty="0"/>
              <a:t>                            Преображался к лучшему.»</a:t>
            </a:r>
          </a:p>
          <a:p>
            <a:r>
              <a:rPr lang="ru-RU" dirty="0"/>
              <a:t>                                                                                       (Джанни Родари) </a:t>
            </a:r>
          </a:p>
        </p:txBody>
      </p:sp>
    </p:spTree>
    <p:extLst>
      <p:ext uri="{BB962C8B-B14F-4D97-AF65-F5344CB8AC3E}">
        <p14:creationId xmlns:p14="http://schemas.microsoft.com/office/powerpoint/2010/main" xmlns="" val="2824054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2F4957-AB27-4971-9E09-B17E27EE5D6F}"/>
              </a:ext>
            </a:extLst>
          </p:cNvPr>
          <p:cNvSpPr txBox="1"/>
          <p:nvPr/>
        </p:nvSpPr>
        <p:spPr>
          <a:xfrm>
            <a:off x="483078" y="198407"/>
            <a:ext cx="11283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Конструирование – в этом виде продуктивной деятельности ребёнок имеет неограниченную возможность придумывать и создавать  свои постройки, конструкции, проявляет любознательность,  сообразительность, смекалку и творчество. 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BAD9543-80E5-4E28-9F54-89C3DCE4CF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153979" y="2031520"/>
            <a:ext cx="3497652" cy="296748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06A05FE-0501-4F0B-A405-244C3E0C09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49730" y="1367287"/>
            <a:ext cx="3420013" cy="259223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9CAE55C-0D5C-4977-B42C-B8CD4339095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7884543" y="1231421"/>
            <a:ext cx="4130256" cy="286397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95A5C5F-ADC6-4817-9903-AECE1EB4491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49729" y="4347865"/>
            <a:ext cx="3420013" cy="241524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E0F254C-1EE9-47C8-9804-843D068FAB7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093015" y="4347866"/>
            <a:ext cx="3713312" cy="241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849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025C26A-4995-4DA8-A408-D2647CDA7A4F}"/>
              </a:ext>
            </a:extLst>
          </p:cNvPr>
          <p:cNvSpPr txBox="1"/>
          <p:nvPr/>
        </p:nvSpPr>
        <p:spPr>
          <a:xfrm>
            <a:off x="4408098" y="146650"/>
            <a:ext cx="3985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Виды конструирования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FEB1672-6D01-482E-BE4C-3FA540F6446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68392" y="645378"/>
            <a:ext cx="3237781" cy="25189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D38BB4-01BE-4327-87BD-C2DB9225626E}"/>
              </a:ext>
            </a:extLst>
          </p:cNvPr>
          <p:cNvSpPr txBox="1"/>
          <p:nvPr/>
        </p:nvSpPr>
        <p:spPr>
          <a:xfrm>
            <a:off x="1035168" y="3105834"/>
            <a:ext cx="319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крупный строительный материал (деревянный)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41ACCB6-3206-4829-B830-33CB6D242A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1395" y="3752165"/>
            <a:ext cx="3191774" cy="23371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A382BF-8EF8-4F27-BCA4-38E8656BBEC1}"/>
              </a:ext>
            </a:extLst>
          </p:cNvPr>
          <p:cNvSpPr txBox="1"/>
          <p:nvPr/>
        </p:nvSpPr>
        <p:spPr>
          <a:xfrm>
            <a:off x="914399" y="6212621"/>
            <a:ext cx="319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строительный материал пластмассовый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240BF8A7-6B79-4C6E-B425-7853CE299AF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664015" y="2156602"/>
            <a:ext cx="3237781" cy="24067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7A4D72CF-BCCF-4627-9080-F9DFD706165A}"/>
              </a:ext>
            </a:extLst>
          </p:cNvPr>
          <p:cNvSpPr txBox="1"/>
          <p:nvPr/>
        </p:nvSpPr>
        <p:spPr>
          <a:xfrm>
            <a:off x="5142780" y="4563372"/>
            <a:ext cx="2280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мелкая мозаика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94D7917B-CC81-47B3-94D9-BB006C0AA4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442704" y="577645"/>
            <a:ext cx="3418937" cy="251891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C5BD255-2FE6-49D5-8A4C-D9F8DFB6CC75}"/>
              </a:ext>
            </a:extLst>
          </p:cNvPr>
          <p:cNvSpPr txBox="1"/>
          <p:nvPr/>
        </p:nvSpPr>
        <p:spPr>
          <a:xfrm>
            <a:off x="8911087" y="3198796"/>
            <a:ext cx="2245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крупная мозаика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39D9C0F9-5B90-4539-86D8-47CEA861CF4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459636" y="3764150"/>
            <a:ext cx="3418937" cy="233710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02E2686-C507-4706-9389-4CA51EC5913D}"/>
              </a:ext>
            </a:extLst>
          </p:cNvPr>
          <p:cNvSpPr txBox="1"/>
          <p:nvPr/>
        </p:nvSpPr>
        <p:spPr>
          <a:xfrm>
            <a:off x="8623538" y="6101257"/>
            <a:ext cx="3255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мелкий строительный материал</a:t>
            </a:r>
          </a:p>
        </p:txBody>
      </p:sp>
    </p:spTree>
    <p:extLst>
      <p:ext uri="{BB962C8B-B14F-4D97-AF65-F5344CB8AC3E}">
        <p14:creationId xmlns:p14="http://schemas.microsoft.com/office/powerpoint/2010/main" xmlns="" val="2152836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9EFF6B1-1454-4603-A470-E3432A0C2B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76567" y="329215"/>
            <a:ext cx="3094984" cy="270438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4B03C22-FF9D-4EF1-BAB2-9ADD805B09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934525" y="3755394"/>
            <a:ext cx="3094985" cy="28538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183073-19E4-45BF-8F35-9DEE13587FB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827249" y="398226"/>
            <a:ext cx="2755892" cy="27043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B2591B5-E28F-480E-9907-D404697F6AC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885209" y="3491032"/>
            <a:ext cx="2372266" cy="311821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52E6C1E-AA9B-4053-B732-280CA9CC987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851908" y="508023"/>
            <a:ext cx="3094984" cy="324737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88DB0C9-AAC0-48AC-9CF7-71B186817B9F}"/>
              </a:ext>
            </a:extLst>
          </p:cNvPr>
          <p:cNvSpPr txBox="1"/>
          <p:nvPr/>
        </p:nvSpPr>
        <p:spPr>
          <a:xfrm>
            <a:off x="4408098" y="4097547"/>
            <a:ext cx="4192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Данный вид продуктивной деятельности тоже очень важен в развитии творческих способностей дошкольника.</a:t>
            </a:r>
          </a:p>
        </p:txBody>
      </p:sp>
    </p:spTree>
    <p:extLst>
      <p:ext uri="{BB962C8B-B14F-4D97-AF65-F5344CB8AC3E}">
        <p14:creationId xmlns:p14="http://schemas.microsoft.com/office/powerpoint/2010/main" xmlns="" val="3051281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B5EF216-213A-44D9-9367-6A0646A570C4}"/>
              </a:ext>
            </a:extLst>
          </p:cNvPr>
          <p:cNvSpPr txBox="1"/>
          <p:nvPr/>
        </p:nvSpPr>
        <p:spPr>
          <a:xfrm>
            <a:off x="4632385" y="284671"/>
            <a:ext cx="3341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Уголок творчества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803A89F-B2F2-41C6-ADDC-A55F44139C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866459" y="1712343"/>
            <a:ext cx="4705350" cy="343331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DCB6C14-F3E3-4848-9A74-3E3A298B1F4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10114" y="324844"/>
            <a:ext cx="3341354" cy="277499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A5ECAEC-6EC4-4834-9BEA-48BA66C9CB6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86800" y="2887453"/>
            <a:ext cx="2790286" cy="372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0722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9ADD000-5C31-419B-9BA1-AD2C302F7887}"/>
              </a:ext>
            </a:extLst>
          </p:cNvPr>
          <p:cNvSpPr txBox="1"/>
          <p:nvPr/>
        </p:nvSpPr>
        <p:spPr>
          <a:xfrm>
            <a:off x="1690777" y="232913"/>
            <a:ext cx="100670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Вывод:</a:t>
            </a:r>
          </a:p>
          <a:p>
            <a:endParaRPr lang="ru-RU" dirty="0"/>
          </a:p>
          <a:p>
            <a:r>
              <a:rPr lang="ru-RU" dirty="0"/>
              <a:t>Систематическая работа по развитию творческих способностей детей через продуктивную деятельность способствует быстрому развитию творческих способностей дошкольников.</a:t>
            </a:r>
          </a:p>
          <a:p>
            <a:endParaRPr lang="ru-RU" dirty="0"/>
          </a:p>
          <a:p>
            <a:r>
              <a:rPr lang="ru-RU" dirty="0"/>
              <a:t>Использование различных видов и форм творческих заданий стимулируют творческую активность, мышление, воображение, «погружают» ребёнка в атмосферу творчества.</a:t>
            </a:r>
          </a:p>
          <a:p>
            <a:endParaRPr lang="ru-RU" dirty="0"/>
          </a:p>
          <a:p>
            <a:r>
              <a:rPr lang="ru-RU" dirty="0"/>
              <a:t>Дети вырастают любознательными и активными.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C6BD534-8E34-4CDC-94B4-CE85E0F3CE2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0777" y="3631721"/>
            <a:ext cx="5313872" cy="322627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0B11C0F-3D06-4E0D-A08C-EC299B5B304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3352" y="3644661"/>
            <a:ext cx="4284452" cy="321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95662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BE1ACD4-2FA9-44F7-AE3A-5E9C49A6A601}"/>
              </a:ext>
            </a:extLst>
          </p:cNvPr>
          <p:cNvSpPr txBox="1"/>
          <p:nvPr/>
        </p:nvSpPr>
        <p:spPr>
          <a:xfrm>
            <a:off x="657764" y="1309655"/>
            <a:ext cx="609456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Используемая литература</a:t>
            </a:r>
          </a:p>
          <a:p>
            <a:r>
              <a:rPr lang="ru-RU" dirty="0"/>
              <a:t>1.Рисование с детьми дошкольного </a:t>
            </a:r>
            <a:r>
              <a:rPr lang="ru-RU" dirty="0" err="1"/>
              <a:t>возроста</a:t>
            </a:r>
            <a:r>
              <a:rPr lang="ru-RU" dirty="0"/>
              <a:t>. Нетрадиционные техники, сценарии занятий, планирование. Авторы: </a:t>
            </a:r>
            <a:r>
              <a:rPr lang="ru-RU" dirty="0" err="1"/>
              <a:t>Р.Г.Казакова</a:t>
            </a:r>
            <a:r>
              <a:rPr lang="ru-RU" dirty="0"/>
              <a:t>, Т.И. </a:t>
            </a:r>
            <a:r>
              <a:rPr lang="ru-RU" dirty="0" err="1"/>
              <a:t>Сайганова</a:t>
            </a:r>
            <a:r>
              <a:rPr lang="ru-RU" dirty="0"/>
              <a:t>, </a:t>
            </a:r>
            <a:r>
              <a:rPr lang="ru-RU" dirty="0" err="1"/>
              <a:t>Е.М.Седова</a:t>
            </a:r>
            <a:r>
              <a:rPr lang="ru-RU" dirty="0"/>
              <a:t>.</a:t>
            </a:r>
          </a:p>
          <a:p>
            <a:r>
              <a:rPr lang="ru-RU" dirty="0"/>
              <a:t>2.Занятия с дошкольниками по изобразительному искусству. </a:t>
            </a:r>
            <a:r>
              <a:rPr lang="ru-RU" dirty="0" err="1"/>
              <a:t>А.С.Галанов</a:t>
            </a:r>
            <a:r>
              <a:rPr lang="ru-RU" dirty="0"/>
              <a:t>, </a:t>
            </a:r>
            <a:r>
              <a:rPr lang="ru-RU" dirty="0" err="1"/>
              <a:t>С.Н.Корнилова</a:t>
            </a:r>
            <a:r>
              <a:rPr lang="ru-RU" dirty="0"/>
              <a:t>, </a:t>
            </a:r>
            <a:r>
              <a:rPr lang="ru-RU" dirty="0" err="1"/>
              <a:t>С.Л.Куликова</a:t>
            </a:r>
            <a:r>
              <a:rPr lang="ru-RU" dirty="0"/>
              <a:t>.</a:t>
            </a:r>
          </a:p>
          <a:p>
            <a:r>
              <a:rPr lang="ru-RU" dirty="0"/>
              <a:t>3. Занятия по ИЗО деятельности в детском саду. </a:t>
            </a:r>
            <a:r>
              <a:rPr lang="ru-RU" dirty="0" err="1"/>
              <a:t>Т.С.Комарова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Швайко</a:t>
            </a:r>
            <a:r>
              <a:rPr lang="ru-RU" dirty="0"/>
              <a:t> Т.С. Занятия по ИЗО деятельности.</a:t>
            </a:r>
          </a:p>
          <a:p>
            <a:r>
              <a:rPr lang="ru-RU" dirty="0"/>
              <a:t>5. </a:t>
            </a:r>
            <a:r>
              <a:rPr lang="ru-RU" dirty="0" err="1"/>
              <a:t>Богатеева</a:t>
            </a:r>
            <a:r>
              <a:rPr lang="ru-RU" dirty="0"/>
              <a:t> З.А. Занятия аппликацией в детском саду.</a:t>
            </a:r>
          </a:p>
          <a:p>
            <a:r>
              <a:rPr lang="ru-RU" dirty="0"/>
              <a:t>6. </a:t>
            </a:r>
            <a:r>
              <a:rPr lang="ru-RU" dirty="0" err="1"/>
              <a:t>Куцакова</a:t>
            </a:r>
            <a:r>
              <a:rPr lang="ru-RU" dirty="0"/>
              <a:t> Л.В. Конструирование художественный труд в детском саду.</a:t>
            </a:r>
          </a:p>
        </p:txBody>
      </p:sp>
    </p:spTree>
    <p:extLst>
      <p:ext uri="{BB962C8B-B14F-4D97-AF65-F5344CB8AC3E}">
        <p14:creationId xmlns:p14="http://schemas.microsoft.com/office/powerpoint/2010/main" xmlns="" val="177592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8D7DC9B-1951-4B2E-B361-7709EE794E74}"/>
              </a:ext>
            </a:extLst>
          </p:cNvPr>
          <p:cNvSpPr txBox="1"/>
          <p:nvPr/>
        </p:nvSpPr>
        <p:spPr>
          <a:xfrm>
            <a:off x="1664898" y="2337757"/>
            <a:ext cx="10765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23949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A56C46-1D57-4BF1-98F6-A57DB478D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3341" y="286867"/>
            <a:ext cx="6589200" cy="1280890"/>
          </a:xfrm>
        </p:spPr>
        <p:txBody>
          <a:bodyPr>
            <a:noAutofit/>
          </a:bodyPr>
          <a:lstStyle/>
          <a:p>
            <a:r>
              <a:rPr lang="ru-RU" sz="3000" dirty="0"/>
              <a:t>Если в детстве зажечь в детях огонёк творчества, он будет светить им в любом деле, котором они будут заниматься.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A05B79E-7273-4173-8F1D-E8CF1F226A1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527619" y="3183784"/>
            <a:ext cx="3871257" cy="2903443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3CEB46B-24F5-4E33-8966-B0E337DC21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691703" y="3183781"/>
            <a:ext cx="3871259" cy="290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005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5D16D5-8D65-43AC-88CA-95C5854F6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66" y="376734"/>
            <a:ext cx="6591985" cy="77851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E10E182-1867-40F5-A3BC-BE2EAC9E9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6465" y="1779494"/>
            <a:ext cx="6591985" cy="860400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Формирование творческой личности – одна из важных задач педагогической теории и практики на современном этапе, а продуктивная деятельность является наиболее благоприятной для развития творческих способностей детей дошкольного возраста.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636257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BA13796-6954-43AF-913C-547163D2BC14}"/>
              </a:ext>
            </a:extLst>
          </p:cNvPr>
          <p:cNvSpPr txBox="1"/>
          <p:nvPr/>
        </p:nvSpPr>
        <p:spPr>
          <a:xfrm>
            <a:off x="2931464" y="634366"/>
            <a:ext cx="74048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Цель: </a:t>
            </a:r>
          </a:p>
          <a:p>
            <a:endParaRPr lang="ru-RU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000" dirty="0"/>
              <a:t>развитие творческих способностей у детей дошкольного возраста через продуктивную деятельность</a:t>
            </a:r>
            <a:r>
              <a:rPr lang="en-US" sz="3000" dirty="0"/>
              <a:t>;</a:t>
            </a:r>
            <a:endParaRPr lang="ru-RU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000" dirty="0"/>
              <a:t>создание каждому ребенку возможностей для развития творческих способностей и активной практики в продуктивных видах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4293896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C4E04EC-927F-4E1D-9BB9-008FE1D1F50A}"/>
              </a:ext>
            </a:extLst>
          </p:cNvPr>
          <p:cNvSpPr txBox="1"/>
          <p:nvPr/>
        </p:nvSpPr>
        <p:spPr>
          <a:xfrm>
            <a:off x="3285565" y="305068"/>
            <a:ext cx="629770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Задачи:</a:t>
            </a:r>
          </a:p>
          <a:p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Формировать творческое мышление детей</a:t>
            </a:r>
            <a:r>
              <a:rPr lang="en-US" sz="2000" dirty="0"/>
              <a:t>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Развивать устойчивый интерес к продуктивным видам деятельности</a:t>
            </a:r>
            <a:r>
              <a:rPr lang="en-US" sz="20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Развивать мелкую мускулатуру рук</a:t>
            </a:r>
            <a:r>
              <a:rPr lang="en-US" sz="2000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Знакомить детей в различными видами продуктивной деятельности, многообразием художественных материалов и приёмам работы с ними</a:t>
            </a:r>
            <a:r>
              <a:rPr lang="en-US" sz="2000" dirty="0"/>
              <a:t>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Воспитывать внимание, аккуратность, целеустремленность, творческую самореализацию</a:t>
            </a:r>
            <a:r>
              <a:rPr lang="en-US" sz="2000" dirty="0"/>
              <a:t>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Способствовать активному вовлечению родителей в совместную деятельность с ребенком.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742742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405436B-9414-4F60-B4C8-A070A87085B5}"/>
              </a:ext>
            </a:extLst>
          </p:cNvPr>
          <p:cNvSpPr txBox="1"/>
          <p:nvPr/>
        </p:nvSpPr>
        <p:spPr>
          <a:xfrm>
            <a:off x="3254193" y="475129"/>
            <a:ext cx="6938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Творчество основано на желании ребенка сделать что-то, что до тебя еще никем не было сделано и сделать по-новому, по-своему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53C178-F2AE-4B8D-85EB-AA69914B48A2}"/>
              </a:ext>
            </a:extLst>
          </p:cNvPr>
          <p:cNvSpPr txBox="1"/>
          <p:nvPr/>
        </p:nvSpPr>
        <p:spPr>
          <a:xfrm>
            <a:off x="3254193" y="5423652"/>
            <a:ext cx="6938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Очень важно стимулировать развитие творческих способностей дошкольников.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C926078-354A-470E-A7D4-34A4FC95E2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626" y="2091922"/>
            <a:ext cx="3809374" cy="285703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3AEC3969-AEBE-4207-92A6-A2C4E04256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3497" y="2091926"/>
            <a:ext cx="3809374" cy="2857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30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3E448DA-932B-49F8-8E9D-CCE1F9299887}"/>
              </a:ext>
            </a:extLst>
          </p:cNvPr>
          <p:cNvSpPr txBox="1"/>
          <p:nvPr/>
        </p:nvSpPr>
        <p:spPr>
          <a:xfrm>
            <a:off x="3149600" y="612849"/>
            <a:ext cx="71221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Необходимые способы стимулирования творческих способностей детей дошкольного возраста </a:t>
            </a:r>
          </a:p>
          <a:p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обеспечение благоприятной атмосферы в детском коллективе</a:t>
            </a:r>
            <a:r>
              <a:rPr lang="en-US" sz="2000" dirty="0"/>
              <a:t>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обогащение окружающей среды самыми разными инструментами и средствами художественной выразительности</a:t>
            </a:r>
            <a:r>
              <a:rPr lang="en-US" sz="2000" dirty="0"/>
              <a:t>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поощрение высказывания детьми оригинальных идей</a:t>
            </a:r>
            <a:r>
              <a:rPr lang="en-US" sz="2000" dirty="0"/>
              <a:t>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обеспечение широких возможностей для практики</a:t>
            </a:r>
            <a:r>
              <a:rPr lang="en-US" sz="2000" dirty="0"/>
              <a:t>;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использование личного примера творческого подхода к решению проблем;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предоставление детям возможности активно задавать вопросы;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формирование у родителей понимания важности развития творческих способностей детей.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1140432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6A9C804-4A13-40A5-94F3-6007499FC0FD}"/>
              </a:ext>
            </a:extLst>
          </p:cNvPr>
          <p:cNvSpPr txBox="1"/>
          <p:nvPr/>
        </p:nvSpPr>
        <p:spPr>
          <a:xfrm>
            <a:off x="3444240" y="528325"/>
            <a:ext cx="57505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/>
              <a:t>Продуктивные виды деятельности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6645C13-E4FB-46F9-8E14-BC0FD120C299}"/>
              </a:ext>
            </a:extLst>
          </p:cNvPr>
          <p:cNvSpPr txBox="1"/>
          <p:nvPr/>
        </p:nvSpPr>
        <p:spPr>
          <a:xfrm>
            <a:off x="2834640" y="1292106"/>
            <a:ext cx="2255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Рисование</a:t>
            </a:r>
          </a:p>
          <a:p>
            <a:r>
              <a:rPr lang="ru-RU" dirty="0"/>
              <a:t>карандаши</a:t>
            </a:r>
          </a:p>
          <a:p>
            <a:r>
              <a:rPr lang="ru-RU" dirty="0"/>
              <a:t>краски</a:t>
            </a:r>
          </a:p>
          <a:p>
            <a:r>
              <a:rPr lang="ru-RU" dirty="0"/>
              <a:t>мелки</a:t>
            </a:r>
          </a:p>
          <a:p>
            <a:r>
              <a:rPr lang="ru-RU" dirty="0"/>
              <a:t>гуашь</a:t>
            </a:r>
          </a:p>
          <a:p>
            <a:r>
              <a:rPr lang="ru-RU" dirty="0"/>
              <a:t>нетрадиционные техники рисования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148C28DC-93C9-41AB-8117-C71B91EA9F16}"/>
              </a:ext>
            </a:extLst>
          </p:cNvPr>
          <p:cNvSpPr txBox="1"/>
          <p:nvPr/>
        </p:nvSpPr>
        <p:spPr>
          <a:xfrm>
            <a:off x="3947161" y="3652024"/>
            <a:ext cx="21031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Аппликация</a:t>
            </a:r>
          </a:p>
          <a:p>
            <a:r>
              <a:rPr lang="ru-RU" dirty="0"/>
              <a:t>бумага</a:t>
            </a:r>
          </a:p>
          <a:p>
            <a:r>
              <a:rPr lang="ru-RU" dirty="0"/>
              <a:t>салфетки</a:t>
            </a:r>
          </a:p>
          <a:p>
            <a:r>
              <a:rPr lang="ru-RU" dirty="0"/>
              <a:t>нитки</a:t>
            </a:r>
          </a:p>
          <a:p>
            <a:r>
              <a:rPr lang="ru-RU" dirty="0"/>
              <a:t>крупы</a:t>
            </a:r>
          </a:p>
          <a:p>
            <a:r>
              <a:rPr lang="ru-RU" dirty="0"/>
              <a:t>природный,</a:t>
            </a:r>
          </a:p>
          <a:p>
            <a:r>
              <a:rPr lang="ru-RU" dirty="0"/>
              <a:t>бросовый материал и др.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8AC54CE1-BD9C-4964-B117-74E9752E8314}"/>
              </a:ext>
            </a:extLst>
          </p:cNvPr>
          <p:cNvSpPr txBox="1"/>
          <p:nvPr/>
        </p:nvSpPr>
        <p:spPr>
          <a:xfrm>
            <a:off x="7894320" y="1292111"/>
            <a:ext cx="21031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Лепка</a:t>
            </a:r>
          </a:p>
          <a:p>
            <a:r>
              <a:rPr lang="ru-RU" dirty="0"/>
              <a:t>глина </a:t>
            </a:r>
          </a:p>
          <a:p>
            <a:r>
              <a:rPr lang="ru-RU" dirty="0"/>
              <a:t>пластилин </a:t>
            </a:r>
          </a:p>
          <a:p>
            <a:r>
              <a:rPr lang="ru-RU" dirty="0"/>
              <a:t>соленое тесто </a:t>
            </a:r>
          </a:p>
          <a:p>
            <a:r>
              <a:rPr lang="ru-RU" dirty="0"/>
              <a:t>снег, песок и др.</a:t>
            </a:r>
          </a:p>
          <a:p>
            <a:endParaRPr lang="ru-RU" b="1" dirty="0"/>
          </a:p>
        </p:txBody>
      </p:sp>
      <p:cxnSp>
        <p:nvCxnSpPr>
          <p:cNvPr id="200" name="Прямая со стрелкой 199">
            <a:extLst>
              <a:ext uri="{FF2B5EF4-FFF2-40B4-BE49-F238E27FC236}">
                <a16:creationId xmlns:a16="http://schemas.microsoft.com/office/drawing/2014/main" xmlns="" id="{5591DE41-3868-4C31-B4C3-FD8454FCE5E6}"/>
              </a:ext>
            </a:extLst>
          </p:cNvPr>
          <p:cNvCxnSpPr>
            <a:stCxn id="2" idx="2"/>
            <a:endCxn id="5" idx="0"/>
          </p:cNvCxnSpPr>
          <p:nvPr/>
        </p:nvCxnSpPr>
        <p:spPr>
          <a:xfrm flipH="1">
            <a:off x="3962400" y="1020768"/>
            <a:ext cx="2357120" cy="271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 стрелкой 201">
            <a:extLst>
              <a:ext uri="{FF2B5EF4-FFF2-40B4-BE49-F238E27FC236}">
                <a16:creationId xmlns:a16="http://schemas.microsoft.com/office/drawing/2014/main" xmlns="" id="{17BD0398-7F0E-45D3-A080-B7E7D18017FF}"/>
              </a:ext>
            </a:extLst>
          </p:cNvPr>
          <p:cNvCxnSpPr>
            <a:stCxn id="2" idx="2"/>
            <a:endCxn id="100" idx="0"/>
          </p:cNvCxnSpPr>
          <p:nvPr/>
        </p:nvCxnSpPr>
        <p:spPr>
          <a:xfrm flipH="1">
            <a:off x="4998726" y="1020768"/>
            <a:ext cx="1320799" cy="2631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 стрелкой 203">
            <a:extLst>
              <a:ext uri="{FF2B5EF4-FFF2-40B4-BE49-F238E27FC236}">
                <a16:creationId xmlns:a16="http://schemas.microsoft.com/office/drawing/2014/main" xmlns="" id="{05E817C7-6F98-419C-9E25-A79D1F2E4564}"/>
              </a:ext>
            </a:extLst>
          </p:cNvPr>
          <p:cNvCxnSpPr>
            <a:stCxn id="2" idx="2"/>
            <a:endCxn id="101" idx="0"/>
          </p:cNvCxnSpPr>
          <p:nvPr/>
        </p:nvCxnSpPr>
        <p:spPr>
          <a:xfrm>
            <a:off x="6319520" y="1020768"/>
            <a:ext cx="2626360" cy="271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xmlns="" id="{92142A5C-11BB-4AEE-AB6D-E492B6F2A746}"/>
              </a:ext>
            </a:extLst>
          </p:cNvPr>
          <p:cNvSpPr txBox="1"/>
          <p:nvPr/>
        </p:nvSpPr>
        <p:spPr>
          <a:xfrm>
            <a:off x="7101841" y="3323436"/>
            <a:ext cx="23063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Конструирование</a:t>
            </a:r>
          </a:p>
          <a:p>
            <a:r>
              <a:rPr lang="ru-RU" dirty="0"/>
              <a:t>крупный и мелкий строительный материал (пластмассовый и деревянный)</a:t>
            </a:r>
          </a:p>
          <a:p>
            <a:r>
              <a:rPr lang="ru-RU" dirty="0"/>
              <a:t>конструктор </a:t>
            </a:r>
            <a:r>
              <a:rPr lang="ru-RU" dirty="0" err="1"/>
              <a:t>лего</a:t>
            </a:r>
            <a:r>
              <a:rPr lang="ru-RU" dirty="0"/>
              <a:t> и др.</a:t>
            </a:r>
          </a:p>
          <a:p>
            <a:r>
              <a:rPr lang="ru-RU" dirty="0"/>
              <a:t>различные мозаики</a:t>
            </a:r>
          </a:p>
          <a:p>
            <a:r>
              <a:rPr lang="ru-RU" dirty="0"/>
              <a:t>бумага и др.</a:t>
            </a:r>
          </a:p>
        </p:txBody>
      </p:sp>
      <p:cxnSp>
        <p:nvCxnSpPr>
          <p:cNvPr id="213" name="Прямая со стрелкой 212">
            <a:extLst>
              <a:ext uri="{FF2B5EF4-FFF2-40B4-BE49-F238E27FC236}">
                <a16:creationId xmlns:a16="http://schemas.microsoft.com/office/drawing/2014/main" xmlns="" id="{9CF64532-F0E1-466F-A428-1E2B58CD554B}"/>
              </a:ext>
            </a:extLst>
          </p:cNvPr>
          <p:cNvCxnSpPr>
            <a:stCxn id="2" idx="2"/>
          </p:cNvCxnSpPr>
          <p:nvPr/>
        </p:nvCxnSpPr>
        <p:spPr>
          <a:xfrm>
            <a:off x="6319525" y="1020763"/>
            <a:ext cx="1935481" cy="2302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482439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478</TotalTime>
  <Words>733</Words>
  <Application>Microsoft Office PowerPoint</Application>
  <PresentationFormat>Произвольный</PresentationFormat>
  <Paragraphs>131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Легкий дым</vt:lpstr>
      <vt:lpstr>Презентация «Развитие творческих способностей у детей дошкольного возраста через продуктивную деятельность.»</vt:lpstr>
      <vt:lpstr>Слайд 2</vt:lpstr>
      <vt:lpstr>Если в детстве зажечь в детях огонёк творчества, он будет светить им в любом деле, котором они будут заниматься.</vt:lpstr>
      <vt:lpstr>Актуальность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«Развитие творческих способностей у детей дошкольного возраста через продуктивную деятельность.»</dc:title>
  <dc:creator>DUDOSIN s</dc:creator>
  <cp:lastModifiedBy>Методист</cp:lastModifiedBy>
  <cp:revision>6</cp:revision>
  <dcterms:created xsi:type="dcterms:W3CDTF">2022-02-13T10:54:19Z</dcterms:created>
  <dcterms:modified xsi:type="dcterms:W3CDTF">2022-03-15T07:17:08Z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857875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